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wdp" ContentType="image/vnd.ms-photo"/>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slideLayouts/slideLayout6.xml" ContentType="application/vnd.openxmlformats-officedocument.presentationml.slideLayout+xml"/>
  <Override PartName="/ppt/theme/theme6.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7.xml" ContentType="application/vnd.openxmlformats-officedocument.theme+xml"/>
  <Override PartName="/ppt/slideLayouts/slideLayout17.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4"/>
    <p:sldMasterId id="2147483664" r:id="rId5"/>
    <p:sldMasterId id="2147483686" r:id="rId6"/>
    <p:sldMasterId id="2147483688" r:id="rId7"/>
    <p:sldMasterId id="2147483690" r:id="rId8"/>
    <p:sldMasterId id="2147483682" r:id="rId9"/>
    <p:sldMasterId id="2147483655" r:id="rId10"/>
    <p:sldMasterId id="2147483672" r:id="rId11"/>
  </p:sldMasterIdLst>
  <p:notesMasterIdLst>
    <p:notesMasterId r:id="rId83"/>
  </p:notesMasterIdLst>
  <p:handoutMasterIdLst>
    <p:handoutMasterId r:id="rId84"/>
  </p:handoutMasterIdLst>
  <p:sldIdLst>
    <p:sldId id="304" r:id="rId12"/>
    <p:sldId id="321" r:id="rId13"/>
    <p:sldId id="324" r:id="rId14"/>
    <p:sldId id="317" r:id="rId15"/>
    <p:sldId id="332" r:id="rId16"/>
    <p:sldId id="318" r:id="rId17"/>
    <p:sldId id="325" r:id="rId18"/>
    <p:sldId id="326" r:id="rId19"/>
    <p:sldId id="297" r:id="rId20"/>
    <p:sldId id="333" r:id="rId21"/>
    <p:sldId id="319" r:id="rId22"/>
    <p:sldId id="295" r:id="rId23"/>
    <p:sldId id="334" r:id="rId24"/>
    <p:sldId id="335" r:id="rId25"/>
    <p:sldId id="337" r:id="rId26"/>
    <p:sldId id="338" r:id="rId27"/>
    <p:sldId id="336" r:id="rId28"/>
    <p:sldId id="287" r:id="rId29"/>
    <p:sldId id="339" r:id="rId30"/>
    <p:sldId id="327" r:id="rId31"/>
    <p:sldId id="299" r:id="rId32"/>
    <p:sldId id="328" r:id="rId33"/>
    <p:sldId id="329" r:id="rId34"/>
    <p:sldId id="330" r:id="rId35"/>
    <p:sldId id="305" r:id="rId36"/>
    <p:sldId id="340" r:id="rId37"/>
    <p:sldId id="306" r:id="rId38"/>
    <p:sldId id="307" r:id="rId39"/>
    <p:sldId id="341" r:id="rId40"/>
    <p:sldId id="342" r:id="rId41"/>
    <p:sldId id="343" r:id="rId42"/>
    <p:sldId id="344" r:id="rId43"/>
    <p:sldId id="300" r:id="rId44"/>
    <p:sldId id="283" r:id="rId45"/>
    <p:sldId id="309" r:id="rId46"/>
    <p:sldId id="345" r:id="rId47"/>
    <p:sldId id="310" r:id="rId48"/>
    <p:sldId id="346" r:id="rId49"/>
    <p:sldId id="347" r:id="rId50"/>
    <p:sldId id="271" r:id="rId51"/>
    <p:sldId id="288" r:id="rId52"/>
    <p:sldId id="272" r:id="rId53"/>
    <p:sldId id="311" r:id="rId54"/>
    <p:sldId id="312" r:id="rId55"/>
    <p:sldId id="353" r:id="rId56"/>
    <p:sldId id="348" r:id="rId57"/>
    <p:sldId id="355" r:id="rId58"/>
    <p:sldId id="284" r:id="rId59"/>
    <p:sldId id="273" r:id="rId60"/>
    <p:sldId id="349" r:id="rId61"/>
    <p:sldId id="274" r:id="rId62"/>
    <p:sldId id="276" r:id="rId63"/>
    <p:sldId id="331" r:id="rId64"/>
    <p:sldId id="290" r:id="rId65"/>
    <p:sldId id="301" r:id="rId66"/>
    <p:sldId id="313" r:id="rId67"/>
    <p:sldId id="314" r:id="rId68"/>
    <p:sldId id="277" r:id="rId69"/>
    <p:sldId id="354" r:id="rId70"/>
    <p:sldId id="350" r:id="rId71"/>
    <p:sldId id="356" r:id="rId72"/>
    <p:sldId id="285" r:id="rId73"/>
    <p:sldId id="278" r:id="rId74"/>
    <p:sldId id="291" r:id="rId75"/>
    <p:sldId id="279" r:id="rId76"/>
    <p:sldId id="280" r:id="rId77"/>
    <p:sldId id="281" r:id="rId78"/>
    <p:sldId id="315" r:id="rId79"/>
    <p:sldId id="351" r:id="rId80"/>
    <p:sldId id="292" r:id="rId81"/>
    <p:sldId id="352" r:id="rId8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680"/>
    <a:srgbClr val="1E384B"/>
    <a:srgbClr val="00416A"/>
    <a:srgbClr val="FFD966"/>
    <a:srgbClr val="D8B846"/>
    <a:srgbClr val="802F2D"/>
    <a:srgbClr val="E6E6E6"/>
    <a:srgbClr val="004C97"/>
    <a:srgbClr val="D8B85E"/>
    <a:srgbClr val="004F7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16" autoAdjust="0"/>
    <p:restoredTop sz="77223" autoAdjust="0"/>
  </p:normalViewPr>
  <p:slideViewPr>
    <p:cSldViewPr snapToGrid="0">
      <p:cViewPr varScale="1">
        <p:scale>
          <a:sx n="53" d="100"/>
          <a:sy n="53" d="100"/>
        </p:scale>
        <p:origin x="1134" y="6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4" d="100"/>
          <a:sy n="84" d="100"/>
        </p:scale>
        <p:origin x="2304" y="10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slide" Target="slides/slide36.xml"/><Relationship Id="rId50" Type="http://schemas.openxmlformats.org/officeDocument/2006/relationships/slide" Target="slides/slide39.xml"/><Relationship Id="rId55" Type="http://schemas.openxmlformats.org/officeDocument/2006/relationships/slide" Target="slides/slide44.xml"/><Relationship Id="rId63" Type="http://schemas.openxmlformats.org/officeDocument/2006/relationships/slide" Target="slides/slide52.xml"/><Relationship Id="rId68" Type="http://schemas.openxmlformats.org/officeDocument/2006/relationships/slide" Target="slides/slide57.xml"/><Relationship Id="rId76" Type="http://schemas.openxmlformats.org/officeDocument/2006/relationships/slide" Target="slides/slide65.xml"/><Relationship Id="rId84" Type="http://schemas.openxmlformats.org/officeDocument/2006/relationships/handoutMaster" Target="handoutMasters/handoutMaster1.xml"/><Relationship Id="rId7" Type="http://schemas.openxmlformats.org/officeDocument/2006/relationships/slideMaster" Target="slideMasters/slideMaster4.xml"/><Relationship Id="rId71" Type="http://schemas.openxmlformats.org/officeDocument/2006/relationships/slide" Target="slides/slide60.xml"/><Relationship Id="rId2" Type="http://schemas.openxmlformats.org/officeDocument/2006/relationships/customXml" Target="../customXml/item2.xml"/><Relationship Id="rId16" Type="http://schemas.openxmlformats.org/officeDocument/2006/relationships/slide" Target="slides/slide5.xml"/><Relationship Id="rId29" Type="http://schemas.openxmlformats.org/officeDocument/2006/relationships/slide" Target="slides/slide18.xml"/><Relationship Id="rId11" Type="http://schemas.openxmlformats.org/officeDocument/2006/relationships/slideMaster" Target="slideMasters/slideMaster8.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openxmlformats.org/officeDocument/2006/relationships/slide" Target="slides/slide42.xml"/><Relationship Id="rId58" Type="http://schemas.openxmlformats.org/officeDocument/2006/relationships/slide" Target="slides/slide47.xml"/><Relationship Id="rId66" Type="http://schemas.openxmlformats.org/officeDocument/2006/relationships/slide" Target="slides/slide55.xml"/><Relationship Id="rId74" Type="http://schemas.openxmlformats.org/officeDocument/2006/relationships/slide" Target="slides/slide63.xml"/><Relationship Id="rId79" Type="http://schemas.openxmlformats.org/officeDocument/2006/relationships/slide" Target="slides/slide68.xml"/><Relationship Id="rId87" Type="http://schemas.openxmlformats.org/officeDocument/2006/relationships/theme" Target="theme/theme1.xml"/><Relationship Id="rId5" Type="http://schemas.openxmlformats.org/officeDocument/2006/relationships/slideMaster" Target="slideMasters/slideMaster2.xml"/><Relationship Id="rId61" Type="http://schemas.openxmlformats.org/officeDocument/2006/relationships/slide" Target="slides/slide50.xml"/><Relationship Id="rId82" Type="http://schemas.openxmlformats.org/officeDocument/2006/relationships/slide" Target="slides/slide71.xml"/><Relationship Id="rId19" Type="http://schemas.openxmlformats.org/officeDocument/2006/relationships/slide" Target="slides/slide8.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openxmlformats.org/officeDocument/2006/relationships/slide" Target="slides/slide45.xml"/><Relationship Id="rId64" Type="http://schemas.openxmlformats.org/officeDocument/2006/relationships/slide" Target="slides/slide53.xml"/><Relationship Id="rId69" Type="http://schemas.openxmlformats.org/officeDocument/2006/relationships/slide" Target="slides/slide58.xml"/><Relationship Id="rId77" Type="http://schemas.openxmlformats.org/officeDocument/2006/relationships/slide" Target="slides/slide66.xml"/><Relationship Id="rId8" Type="http://schemas.openxmlformats.org/officeDocument/2006/relationships/slideMaster" Target="slideMasters/slideMaster5.xml"/><Relationship Id="rId51" Type="http://schemas.openxmlformats.org/officeDocument/2006/relationships/slide" Target="slides/slide40.xml"/><Relationship Id="rId72" Type="http://schemas.openxmlformats.org/officeDocument/2006/relationships/slide" Target="slides/slide61.xml"/><Relationship Id="rId80" Type="http://schemas.openxmlformats.org/officeDocument/2006/relationships/slide" Target="slides/slide69.xml"/><Relationship Id="rId85"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59" Type="http://schemas.openxmlformats.org/officeDocument/2006/relationships/slide" Target="slides/slide48.xml"/><Relationship Id="rId67" Type="http://schemas.openxmlformats.org/officeDocument/2006/relationships/slide" Target="slides/slide56.xml"/><Relationship Id="rId20" Type="http://schemas.openxmlformats.org/officeDocument/2006/relationships/slide" Target="slides/slide9.xml"/><Relationship Id="rId41" Type="http://schemas.openxmlformats.org/officeDocument/2006/relationships/slide" Target="slides/slide30.xml"/><Relationship Id="rId54" Type="http://schemas.openxmlformats.org/officeDocument/2006/relationships/slide" Target="slides/slide43.xml"/><Relationship Id="rId62" Type="http://schemas.openxmlformats.org/officeDocument/2006/relationships/slide" Target="slides/slide51.xml"/><Relationship Id="rId70" Type="http://schemas.openxmlformats.org/officeDocument/2006/relationships/slide" Target="slides/slide59.xml"/><Relationship Id="rId75" Type="http://schemas.openxmlformats.org/officeDocument/2006/relationships/slide" Target="slides/slide64.xml"/><Relationship Id="rId83" Type="http://schemas.openxmlformats.org/officeDocument/2006/relationships/notesMaster" Target="notesMasters/notesMaster1.xml"/><Relationship Id="rId88"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slide" Target="slides/slide46.xml"/><Relationship Id="rId10" Type="http://schemas.openxmlformats.org/officeDocument/2006/relationships/slideMaster" Target="slideMasters/slideMaster7.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openxmlformats.org/officeDocument/2006/relationships/slide" Target="slides/slide49.xml"/><Relationship Id="rId65" Type="http://schemas.openxmlformats.org/officeDocument/2006/relationships/slide" Target="slides/slide54.xml"/><Relationship Id="rId73" Type="http://schemas.openxmlformats.org/officeDocument/2006/relationships/slide" Target="slides/slide62.xml"/><Relationship Id="rId78" Type="http://schemas.openxmlformats.org/officeDocument/2006/relationships/slide" Target="slides/slide67.xml"/><Relationship Id="rId81" Type="http://schemas.openxmlformats.org/officeDocument/2006/relationships/slide" Target="slides/slide70.xml"/><Relationship Id="rId86"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67" tIns="46583" rIns="93167" bIns="46583" rtlCol="0"/>
          <a:lstStyle>
            <a:lvl1pPr algn="l">
              <a:defRPr sz="1200"/>
            </a:lvl1pPr>
          </a:lstStyle>
          <a:p>
            <a:r>
              <a:rPr lang="en-US"/>
              <a:t>Critical Path Method (CPM) - Introduction to the Schedule Review Process</a:t>
            </a:r>
          </a:p>
        </p:txBody>
      </p:sp>
      <p:sp>
        <p:nvSpPr>
          <p:cNvPr id="3" name="Date Placeholder 2"/>
          <p:cNvSpPr>
            <a:spLocks noGrp="1"/>
          </p:cNvSpPr>
          <p:nvPr>
            <p:ph type="dt" sz="quarter" idx="1"/>
          </p:nvPr>
        </p:nvSpPr>
        <p:spPr>
          <a:xfrm>
            <a:off x="3970938" y="1"/>
            <a:ext cx="3037840" cy="466434"/>
          </a:xfrm>
          <a:prstGeom prst="rect">
            <a:avLst/>
          </a:prstGeom>
        </p:spPr>
        <p:txBody>
          <a:bodyPr vert="horz" lIns="93167" tIns="46583" rIns="93167" bIns="46583" rtlCol="0"/>
          <a:lstStyle>
            <a:lvl1pPr algn="r">
              <a:defRPr sz="1200"/>
            </a:lvl1pPr>
          </a:lstStyle>
          <a:p>
            <a:fld id="{B57F26A6-6478-434A-8130-8B46218BE89F}" type="datetimeFigureOut">
              <a:rPr lang="en-US" smtClean="0"/>
              <a:t>1/26/2023</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67" tIns="46583" rIns="93167" bIns="46583" rtlCol="0" anchor="b"/>
          <a:lstStyle>
            <a:lvl1pPr algn="l">
              <a:defRPr sz="1200"/>
            </a:lvl1pPr>
          </a:lstStyle>
          <a:p>
            <a:r>
              <a:rPr lang="en-US"/>
              <a:t>Wisconsin Department of Transportation</a:t>
            </a:r>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67" tIns="46583" rIns="93167" bIns="46583" rtlCol="0" anchor="b"/>
          <a:lstStyle>
            <a:lvl1pPr algn="r">
              <a:defRPr sz="1200"/>
            </a:lvl1pPr>
          </a:lstStyle>
          <a:p>
            <a:fld id="{EF4D8AD4-E8FC-485C-BDDB-1134A2B67D3A}" type="slidenum">
              <a:rPr lang="en-US" smtClean="0"/>
              <a:t>‹#›</a:t>
            </a:fld>
            <a:endParaRPr lang="en-US"/>
          </a:p>
        </p:txBody>
      </p:sp>
    </p:spTree>
    <p:extLst>
      <p:ext uri="{BB962C8B-B14F-4D97-AF65-F5344CB8AC3E}">
        <p14:creationId xmlns:p14="http://schemas.microsoft.com/office/powerpoint/2010/main" val="42766277"/>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67" tIns="46583" rIns="93167" bIns="46583" rtlCol="0"/>
          <a:lstStyle>
            <a:lvl1pPr algn="l">
              <a:defRPr sz="1200"/>
            </a:lvl1pPr>
          </a:lstStyle>
          <a:p>
            <a:r>
              <a:rPr lang="en-US"/>
              <a:t>Critical Path Method (CPM) - Introduction to the Schedule Review Process</a:t>
            </a:r>
          </a:p>
        </p:txBody>
      </p:sp>
      <p:sp>
        <p:nvSpPr>
          <p:cNvPr id="3" name="Date Placeholder 2"/>
          <p:cNvSpPr>
            <a:spLocks noGrp="1"/>
          </p:cNvSpPr>
          <p:nvPr>
            <p:ph type="dt" idx="1"/>
          </p:nvPr>
        </p:nvSpPr>
        <p:spPr>
          <a:xfrm>
            <a:off x="3970938" y="1"/>
            <a:ext cx="3037840" cy="466434"/>
          </a:xfrm>
          <a:prstGeom prst="rect">
            <a:avLst/>
          </a:prstGeom>
        </p:spPr>
        <p:txBody>
          <a:bodyPr vert="horz" lIns="93167" tIns="46583" rIns="93167" bIns="46583" rtlCol="0"/>
          <a:lstStyle>
            <a:lvl1pPr algn="r">
              <a:defRPr sz="1200"/>
            </a:lvl1pPr>
          </a:lstStyle>
          <a:p>
            <a:fld id="{1184054B-77F8-42CB-99ED-993D29461DD2}" type="datetimeFigureOut">
              <a:rPr lang="en-US" smtClean="0"/>
              <a:t>1/26/2023</a:t>
            </a:fld>
            <a:endParaRPr lang="en-US"/>
          </a:p>
        </p:txBody>
      </p:sp>
      <p:sp>
        <p:nvSpPr>
          <p:cNvPr id="4" name="Slide Image Placeholder 3"/>
          <p:cNvSpPr>
            <a:spLocks noGrp="1" noRot="1" noChangeAspect="1"/>
          </p:cNvSpPr>
          <p:nvPr>
            <p:ph type="sldImg" idx="2"/>
          </p:nvPr>
        </p:nvSpPr>
        <p:spPr>
          <a:xfrm>
            <a:off x="715963" y="1162050"/>
            <a:ext cx="5578475" cy="3138488"/>
          </a:xfrm>
          <a:prstGeom prst="rect">
            <a:avLst/>
          </a:prstGeom>
          <a:noFill/>
          <a:ln w="12700">
            <a:solidFill>
              <a:prstClr val="black"/>
            </a:solidFill>
          </a:ln>
        </p:spPr>
        <p:txBody>
          <a:bodyPr vert="horz" lIns="93167" tIns="46583" rIns="93167" bIns="46583" rtlCol="0" anchor="ctr"/>
          <a:lstStyle/>
          <a:p>
            <a:endParaRPr lang="en-US"/>
          </a:p>
        </p:txBody>
      </p:sp>
      <p:sp>
        <p:nvSpPr>
          <p:cNvPr id="5" name="Notes Placeholder 4"/>
          <p:cNvSpPr>
            <a:spLocks noGrp="1"/>
          </p:cNvSpPr>
          <p:nvPr>
            <p:ph type="body" sz="quarter" idx="3"/>
          </p:nvPr>
        </p:nvSpPr>
        <p:spPr>
          <a:xfrm>
            <a:off x="701040" y="4473893"/>
            <a:ext cx="5608320" cy="3660458"/>
          </a:xfrm>
          <a:prstGeom prst="rect">
            <a:avLst/>
          </a:prstGeom>
        </p:spPr>
        <p:txBody>
          <a:bodyPr vert="horz" lIns="93167" tIns="46583" rIns="93167" bIns="4658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67" tIns="46583" rIns="93167" bIns="46583" rtlCol="0" anchor="b"/>
          <a:lstStyle>
            <a:lvl1pPr algn="l">
              <a:defRPr sz="1200"/>
            </a:lvl1pPr>
          </a:lstStyle>
          <a:p>
            <a:r>
              <a:rPr lang="en-US"/>
              <a:t>Wisconsin Department of Transportation</a:t>
            </a:r>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67" tIns="46583" rIns="93167" bIns="46583" rtlCol="0" anchor="b"/>
          <a:lstStyle>
            <a:lvl1pPr algn="r">
              <a:defRPr sz="1200"/>
            </a:lvl1pPr>
          </a:lstStyle>
          <a:p>
            <a:fld id="{275C5B2A-C6C1-46CD-8323-5F37F4106C05}" type="slidenum">
              <a:rPr lang="en-US" smtClean="0"/>
              <a:t>‹#›</a:t>
            </a:fld>
            <a:endParaRPr lang="en-US"/>
          </a:p>
        </p:txBody>
      </p:sp>
    </p:spTree>
    <p:extLst>
      <p:ext uri="{BB962C8B-B14F-4D97-AF65-F5344CB8AC3E}">
        <p14:creationId xmlns:p14="http://schemas.microsoft.com/office/powerpoint/2010/main" val="3011470480"/>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Introductions</a:t>
            </a:r>
          </a:p>
          <a:p>
            <a:r>
              <a:rPr lang="en-US" dirty="0"/>
              <a:t>Periodic breaks</a:t>
            </a:r>
          </a:p>
          <a:p>
            <a:r>
              <a:rPr lang="en-US" dirty="0"/>
              <a:t>Interactive presentation, ask questions, provide examples</a:t>
            </a:r>
          </a:p>
        </p:txBody>
      </p:sp>
      <p:sp>
        <p:nvSpPr>
          <p:cNvPr id="4" name="Header Placeholder 3"/>
          <p:cNvSpPr>
            <a:spLocks noGrp="1"/>
          </p:cNvSpPr>
          <p:nvPr>
            <p:ph type="hdr" sz="quarter"/>
          </p:nvPr>
        </p:nvSpPr>
        <p:spPr/>
        <p:txBody>
          <a:bodyPr/>
          <a:lstStyle/>
          <a:p>
            <a:r>
              <a:rPr lang="en-US"/>
              <a:t>Critical Path Method (CPM) - Introduction to the Schedule Review Process</a:t>
            </a:r>
          </a:p>
        </p:txBody>
      </p:sp>
      <p:sp>
        <p:nvSpPr>
          <p:cNvPr id="5" name="Footer Placeholder 4"/>
          <p:cNvSpPr>
            <a:spLocks noGrp="1"/>
          </p:cNvSpPr>
          <p:nvPr>
            <p:ph type="ftr" sz="quarter" idx="4"/>
          </p:nvPr>
        </p:nvSpPr>
        <p:spPr/>
        <p:txBody>
          <a:bodyPr/>
          <a:lstStyle/>
          <a:p>
            <a:r>
              <a:rPr lang="en-US"/>
              <a:t>Wisconsin Department of Transportation</a:t>
            </a:r>
          </a:p>
        </p:txBody>
      </p:sp>
      <p:sp>
        <p:nvSpPr>
          <p:cNvPr id="6" name="Slide Number Placeholder 5"/>
          <p:cNvSpPr>
            <a:spLocks noGrp="1"/>
          </p:cNvSpPr>
          <p:nvPr>
            <p:ph type="sldNum" sz="quarter" idx="5"/>
          </p:nvPr>
        </p:nvSpPr>
        <p:spPr/>
        <p:txBody>
          <a:bodyPr/>
          <a:lstStyle/>
          <a:p>
            <a:fld id="{275C5B2A-C6C1-46CD-8323-5F37F4106C05}" type="slidenum">
              <a:rPr lang="en-US" smtClean="0"/>
              <a:t>1</a:t>
            </a:fld>
            <a:endParaRPr lang="en-US"/>
          </a:p>
        </p:txBody>
      </p:sp>
    </p:spTree>
    <p:extLst>
      <p:ext uri="{BB962C8B-B14F-4D97-AF65-F5344CB8AC3E}">
        <p14:creationId xmlns:p14="http://schemas.microsoft.com/office/powerpoint/2010/main" val="18328995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42201" indent="-142201">
              <a:buFontTx/>
              <a:buChar char="-"/>
            </a:pPr>
            <a:r>
              <a:rPr lang="en-US" dirty="0"/>
              <a:t>Important that the schedule be utilized as a planning and management tool.</a:t>
            </a:r>
          </a:p>
          <a:p>
            <a:pPr marL="142201" indent="-142201">
              <a:buFontTx/>
              <a:buChar char="-"/>
            </a:pPr>
            <a:r>
              <a:rPr lang="en-US" dirty="0"/>
              <a:t>Sometimes seen as required paperwork or a box to be checked for monthly payment.</a:t>
            </a:r>
          </a:p>
          <a:p>
            <a:pPr marL="142201" indent="-142201">
              <a:buFontTx/>
              <a:buChar char="-"/>
            </a:pPr>
            <a:r>
              <a:rPr lang="en-US" dirty="0"/>
              <a:t>Advantages are reduced when schedule is not taken seriously.</a:t>
            </a:r>
          </a:p>
        </p:txBody>
      </p:sp>
      <p:sp>
        <p:nvSpPr>
          <p:cNvPr id="4" name="Header Placeholder 3"/>
          <p:cNvSpPr>
            <a:spLocks noGrp="1"/>
          </p:cNvSpPr>
          <p:nvPr>
            <p:ph type="hdr" sz="quarter"/>
          </p:nvPr>
        </p:nvSpPr>
        <p:spPr/>
        <p:txBody>
          <a:bodyPr/>
          <a:lstStyle/>
          <a:p>
            <a:r>
              <a:rPr lang="en-US"/>
              <a:t>Critical Path Method (CPM) - Introduction to the Schedule Review Process</a:t>
            </a:r>
          </a:p>
        </p:txBody>
      </p:sp>
      <p:sp>
        <p:nvSpPr>
          <p:cNvPr id="5" name="Footer Placeholder 4"/>
          <p:cNvSpPr>
            <a:spLocks noGrp="1"/>
          </p:cNvSpPr>
          <p:nvPr>
            <p:ph type="ftr" sz="quarter" idx="4"/>
          </p:nvPr>
        </p:nvSpPr>
        <p:spPr/>
        <p:txBody>
          <a:bodyPr/>
          <a:lstStyle/>
          <a:p>
            <a:r>
              <a:rPr lang="en-US"/>
              <a:t>Wisconsin Department of Transportation</a:t>
            </a:r>
          </a:p>
        </p:txBody>
      </p:sp>
      <p:sp>
        <p:nvSpPr>
          <p:cNvPr id="6" name="Slide Number Placeholder 5"/>
          <p:cNvSpPr>
            <a:spLocks noGrp="1"/>
          </p:cNvSpPr>
          <p:nvPr>
            <p:ph type="sldNum" sz="quarter" idx="5"/>
          </p:nvPr>
        </p:nvSpPr>
        <p:spPr/>
        <p:txBody>
          <a:bodyPr/>
          <a:lstStyle/>
          <a:p>
            <a:fld id="{275C5B2A-C6C1-46CD-8323-5F37F4106C05}" type="slidenum">
              <a:rPr lang="en-US" smtClean="0"/>
              <a:t>10</a:t>
            </a:fld>
            <a:endParaRPr lang="en-US"/>
          </a:p>
        </p:txBody>
      </p:sp>
    </p:spTree>
    <p:extLst>
      <p:ext uri="{BB962C8B-B14F-4D97-AF65-F5344CB8AC3E}">
        <p14:creationId xmlns:p14="http://schemas.microsoft.com/office/powerpoint/2010/main" val="32554365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42201" indent="-142201">
              <a:buFontTx/>
              <a:buChar char="-"/>
            </a:pPr>
            <a:r>
              <a:rPr lang="en-US" dirty="0"/>
              <a:t>There can be multiple critical paths and near critical paths.</a:t>
            </a:r>
          </a:p>
          <a:p>
            <a:pPr marL="142201" indent="-142201">
              <a:buFontTx/>
              <a:buChar char="-"/>
            </a:pPr>
            <a:r>
              <a:rPr lang="en-US" dirty="0"/>
              <a:t>Important to focus on the critical path but not lose site of near critical activities.</a:t>
            </a:r>
          </a:p>
          <a:p>
            <a:pPr marL="142201" indent="-142201">
              <a:buFontTx/>
              <a:buChar char="-"/>
            </a:pPr>
            <a:r>
              <a:rPr lang="en-US" dirty="0"/>
              <a:t>Various reports utilized to help clarify the schedule.</a:t>
            </a:r>
          </a:p>
          <a:p>
            <a:pPr marL="142201" indent="-142201">
              <a:buFontTx/>
              <a:buChar char="-"/>
            </a:pPr>
            <a:r>
              <a:rPr lang="en-US" dirty="0"/>
              <a:t>Value of CPM lost if work in the field does not match the schedule sequences.</a:t>
            </a:r>
          </a:p>
        </p:txBody>
      </p:sp>
      <p:sp>
        <p:nvSpPr>
          <p:cNvPr id="4" name="Header Placeholder 3"/>
          <p:cNvSpPr>
            <a:spLocks noGrp="1"/>
          </p:cNvSpPr>
          <p:nvPr>
            <p:ph type="hdr" sz="quarter"/>
          </p:nvPr>
        </p:nvSpPr>
        <p:spPr/>
        <p:txBody>
          <a:bodyPr/>
          <a:lstStyle/>
          <a:p>
            <a:r>
              <a:rPr lang="en-US"/>
              <a:t>Critical Path Method (CPM) - Introduction to the Schedule Review Process</a:t>
            </a:r>
          </a:p>
        </p:txBody>
      </p:sp>
      <p:sp>
        <p:nvSpPr>
          <p:cNvPr id="5" name="Footer Placeholder 4"/>
          <p:cNvSpPr>
            <a:spLocks noGrp="1"/>
          </p:cNvSpPr>
          <p:nvPr>
            <p:ph type="ftr" sz="quarter" idx="4"/>
          </p:nvPr>
        </p:nvSpPr>
        <p:spPr/>
        <p:txBody>
          <a:bodyPr/>
          <a:lstStyle/>
          <a:p>
            <a:r>
              <a:rPr lang="en-US"/>
              <a:t>Wisconsin Department of Transportation</a:t>
            </a:r>
          </a:p>
        </p:txBody>
      </p:sp>
      <p:sp>
        <p:nvSpPr>
          <p:cNvPr id="6" name="Slide Number Placeholder 5"/>
          <p:cNvSpPr>
            <a:spLocks noGrp="1"/>
          </p:cNvSpPr>
          <p:nvPr>
            <p:ph type="sldNum" sz="quarter" idx="5"/>
          </p:nvPr>
        </p:nvSpPr>
        <p:spPr/>
        <p:txBody>
          <a:bodyPr/>
          <a:lstStyle/>
          <a:p>
            <a:fld id="{275C5B2A-C6C1-46CD-8323-5F37F4106C05}" type="slidenum">
              <a:rPr lang="en-US" smtClean="0"/>
              <a:t>11</a:t>
            </a:fld>
            <a:endParaRPr lang="en-US"/>
          </a:p>
        </p:txBody>
      </p:sp>
    </p:spTree>
    <p:extLst>
      <p:ext uri="{BB962C8B-B14F-4D97-AF65-F5344CB8AC3E}">
        <p14:creationId xmlns:p14="http://schemas.microsoft.com/office/powerpoint/2010/main" val="1342629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42201" indent="-142201">
              <a:buFontTx/>
              <a:buChar char="-"/>
            </a:pPr>
            <a:r>
              <a:rPr lang="en-US" dirty="0"/>
              <a:t>Scheduling utilized in Design to organize and plan programs and projects.</a:t>
            </a:r>
          </a:p>
          <a:p>
            <a:pPr marL="142201" indent="-142201">
              <a:buFontTx/>
              <a:buChar char="-"/>
            </a:pPr>
            <a:endParaRPr lang="en-US" dirty="0"/>
          </a:p>
        </p:txBody>
      </p:sp>
      <p:sp>
        <p:nvSpPr>
          <p:cNvPr id="4" name="Header Placeholder 3"/>
          <p:cNvSpPr>
            <a:spLocks noGrp="1"/>
          </p:cNvSpPr>
          <p:nvPr>
            <p:ph type="hdr" sz="quarter"/>
          </p:nvPr>
        </p:nvSpPr>
        <p:spPr/>
        <p:txBody>
          <a:bodyPr/>
          <a:lstStyle/>
          <a:p>
            <a:r>
              <a:rPr lang="en-US"/>
              <a:t>Critical Path Method (CPM) - Introduction to the Schedule Review Process</a:t>
            </a:r>
          </a:p>
        </p:txBody>
      </p:sp>
      <p:sp>
        <p:nvSpPr>
          <p:cNvPr id="5" name="Footer Placeholder 4"/>
          <p:cNvSpPr>
            <a:spLocks noGrp="1"/>
          </p:cNvSpPr>
          <p:nvPr>
            <p:ph type="ftr" sz="quarter" idx="4"/>
          </p:nvPr>
        </p:nvSpPr>
        <p:spPr/>
        <p:txBody>
          <a:bodyPr/>
          <a:lstStyle/>
          <a:p>
            <a:r>
              <a:rPr lang="en-US"/>
              <a:t>Wisconsin Department of Transportation</a:t>
            </a:r>
          </a:p>
        </p:txBody>
      </p:sp>
      <p:sp>
        <p:nvSpPr>
          <p:cNvPr id="6" name="Slide Number Placeholder 5"/>
          <p:cNvSpPr>
            <a:spLocks noGrp="1"/>
          </p:cNvSpPr>
          <p:nvPr>
            <p:ph type="sldNum" sz="quarter" idx="5"/>
          </p:nvPr>
        </p:nvSpPr>
        <p:spPr/>
        <p:txBody>
          <a:bodyPr/>
          <a:lstStyle/>
          <a:p>
            <a:fld id="{275C5B2A-C6C1-46CD-8323-5F37F4106C05}" type="slidenum">
              <a:rPr lang="en-US" smtClean="0"/>
              <a:t>12</a:t>
            </a:fld>
            <a:endParaRPr lang="en-US"/>
          </a:p>
        </p:txBody>
      </p:sp>
    </p:spTree>
    <p:extLst>
      <p:ext uri="{BB962C8B-B14F-4D97-AF65-F5344CB8AC3E}">
        <p14:creationId xmlns:p14="http://schemas.microsoft.com/office/powerpoint/2010/main" val="12899030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42201" indent="-142201">
              <a:buFontTx/>
              <a:buChar char="-"/>
            </a:pPr>
            <a:r>
              <a:rPr lang="en-US" dirty="0"/>
              <a:t>The level and detail of CPM schedule is often defined by the size of the program and/or project.</a:t>
            </a:r>
          </a:p>
          <a:p>
            <a:pPr marL="142201" indent="-142201">
              <a:buFontTx/>
              <a:buChar char="-"/>
            </a:pPr>
            <a:r>
              <a:rPr lang="en-US" dirty="0"/>
              <a:t>Standard specifications provide details on other methods of scheduling.</a:t>
            </a:r>
          </a:p>
          <a:p>
            <a:pPr marL="142201" indent="-142201">
              <a:buFontTx/>
              <a:buChar char="-"/>
            </a:pPr>
            <a:r>
              <a:rPr lang="en-US" dirty="0"/>
              <a:t>A program PMP will often determine when CPM scheduling is required.</a:t>
            </a:r>
          </a:p>
        </p:txBody>
      </p:sp>
      <p:sp>
        <p:nvSpPr>
          <p:cNvPr id="4" name="Header Placeholder 3"/>
          <p:cNvSpPr>
            <a:spLocks noGrp="1"/>
          </p:cNvSpPr>
          <p:nvPr>
            <p:ph type="hdr" sz="quarter"/>
          </p:nvPr>
        </p:nvSpPr>
        <p:spPr/>
        <p:txBody>
          <a:bodyPr/>
          <a:lstStyle/>
          <a:p>
            <a:r>
              <a:rPr lang="en-US"/>
              <a:t>Critical Path Method (CPM) - Introduction to the Schedule Review Process</a:t>
            </a:r>
          </a:p>
        </p:txBody>
      </p:sp>
      <p:sp>
        <p:nvSpPr>
          <p:cNvPr id="5" name="Footer Placeholder 4"/>
          <p:cNvSpPr>
            <a:spLocks noGrp="1"/>
          </p:cNvSpPr>
          <p:nvPr>
            <p:ph type="ftr" sz="quarter" idx="4"/>
          </p:nvPr>
        </p:nvSpPr>
        <p:spPr/>
        <p:txBody>
          <a:bodyPr/>
          <a:lstStyle/>
          <a:p>
            <a:r>
              <a:rPr lang="en-US"/>
              <a:t>Wisconsin Department of Transportation</a:t>
            </a:r>
          </a:p>
        </p:txBody>
      </p:sp>
      <p:sp>
        <p:nvSpPr>
          <p:cNvPr id="6" name="Slide Number Placeholder 5"/>
          <p:cNvSpPr>
            <a:spLocks noGrp="1"/>
          </p:cNvSpPr>
          <p:nvPr>
            <p:ph type="sldNum" sz="quarter" idx="5"/>
          </p:nvPr>
        </p:nvSpPr>
        <p:spPr/>
        <p:txBody>
          <a:bodyPr/>
          <a:lstStyle/>
          <a:p>
            <a:fld id="{275C5B2A-C6C1-46CD-8323-5F37F4106C05}" type="slidenum">
              <a:rPr lang="en-US" smtClean="0"/>
              <a:t>13</a:t>
            </a:fld>
            <a:endParaRPr lang="en-US"/>
          </a:p>
        </p:txBody>
      </p:sp>
    </p:spTree>
    <p:extLst>
      <p:ext uri="{BB962C8B-B14F-4D97-AF65-F5344CB8AC3E}">
        <p14:creationId xmlns:p14="http://schemas.microsoft.com/office/powerpoint/2010/main" val="24819751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42201" indent="-142201">
              <a:buFontTx/>
              <a:buChar char="-"/>
            </a:pPr>
            <a:r>
              <a:rPr lang="en-US" dirty="0"/>
              <a:t>In this section we’ll talk about</a:t>
            </a:r>
          </a:p>
          <a:p>
            <a:pPr marL="521402" lvl="1" indent="-142201">
              <a:buFontTx/>
              <a:buChar char="-"/>
            </a:pPr>
            <a:r>
              <a:rPr lang="en-US" dirty="0"/>
              <a:t>Why we require CPM schedules</a:t>
            </a:r>
          </a:p>
          <a:p>
            <a:pPr marL="521402" lvl="1" indent="-142201">
              <a:buFontTx/>
              <a:buChar char="-"/>
            </a:pPr>
            <a:r>
              <a:rPr lang="en-US" dirty="0"/>
              <a:t>Elements to review in schedules</a:t>
            </a:r>
          </a:p>
          <a:p>
            <a:pPr marL="521402" lvl="1" indent="-142201">
              <a:buFontTx/>
              <a:buChar char="-"/>
            </a:pPr>
            <a:r>
              <a:rPr lang="en-US" dirty="0"/>
              <a:t>What should be included in the schedule</a:t>
            </a:r>
          </a:p>
          <a:p>
            <a:endParaRPr lang="en-US" dirty="0"/>
          </a:p>
        </p:txBody>
      </p:sp>
      <p:sp>
        <p:nvSpPr>
          <p:cNvPr id="4" name="Header Placeholder 3"/>
          <p:cNvSpPr>
            <a:spLocks noGrp="1"/>
          </p:cNvSpPr>
          <p:nvPr>
            <p:ph type="hdr" sz="quarter"/>
          </p:nvPr>
        </p:nvSpPr>
        <p:spPr/>
        <p:txBody>
          <a:bodyPr/>
          <a:lstStyle/>
          <a:p>
            <a:r>
              <a:rPr lang="en-US"/>
              <a:t>Critical Path Method (CPM) - Introduction to the Schedule Review Process</a:t>
            </a:r>
          </a:p>
        </p:txBody>
      </p:sp>
      <p:sp>
        <p:nvSpPr>
          <p:cNvPr id="5" name="Footer Placeholder 4"/>
          <p:cNvSpPr>
            <a:spLocks noGrp="1"/>
          </p:cNvSpPr>
          <p:nvPr>
            <p:ph type="ftr" sz="quarter" idx="4"/>
          </p:nvPr>
        </p:nvSpPr>
        <p:spPr/>
        <p:txBody>
          <a:bodyPr/>
          <a:lstStyle/>
          <a:p>
            <a:r>
              <a:rPr lang="en-US"/>
              <a:t>Wisconsin Department of Transportation</a:t>
            </a:r>
          </a:p>
        </p:txBody>
      </p:sp>
      <p:sp>
        <p:nvSpPr>
          <p:cNvPr id="6" name="Slide Number Placeholder 5"/>
          <p:cNvSpPr>
            <a:spLocks noGrp="1"/>
          </p:cNvSpPr>
          <p:nvPr>
            <p:ph type="sldNum" sz="quarter" idx="5"/>
          </p:nvPr>
        </p:nvSpPr>
        <p:spPr/>
        <p:txBody>
          <a:bodyPr/>
          <a:lstStyle/>
          <a:p>
            <a:fld id="{275C5B2A-C6C1-46CD-8323-5F37F4106C05}" type="slidenum">
              <a:rPr lang="en-US" smtClean="0"/>
              <a:t>14</a:t>
            </a:fld>
            <a:endParaRPr lang="en-US"/>
          </a:p>
        </p:txBody>
      </p:sp>
    </p:spTree>
    <p:extLst>
      <p:ext uri="{BB962C8B-B14F-4D97-AF65-F5344CB8AC3E}">
        <p14:creationId xmlns:p14="http://schemas.microsoft.com/office/powerpoint/2010/main" val="34313849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42201" indent="-142201">
              <a:buFontTx/>
              <a:buChar char="-"/>
            </a:pPr>
            <a:r>
              <a:rPr lang="en-US" dirty="0"/>
              <a:t>A CPM schedule on a large project can be a lot of work.</a:t>
            </a:r>
          </a:p>
          <a:p>
            <a:pPr marL="521402" lvl="1" indent="-142201">
              <a:buFontTx/>
              <a:buChar char="-"/>
            </a:pPr>
            <a:r>
              <a:rPr lang="en-US" dirty="0"/>
              <a:t>Require hundreds of hours to develop</a:t>
            </a:r>
          </a:p>
          <a:p>
            <a:pPr marL="521402" lvl="1" indent="-142201">
              <a:buFontTx/>
              <a:buChar char="-"/>
            </a:pPr>
            <a:r>
              <a:rPr lang="en-US" dirty="0"/>
              <a:t>Require several submittals to get approved</a:t>
            </a:r>
          </a:p>
          <a:p>
            <a:pPr marL="142201" indent="-142201">
              <a:buFontTx/>
              <a:buChar char="-"/>
            </a:pPr>
            <a:r>
              <a:rPr lang="en-US" dirty="0"/>
              <a:t>Why does the department require a baseline?</a:t>
            </a:r>
          </a:p>
          <a:p>
            <a:pPr marL="142201" indent="-142201">
              <a:buFontTx/>
              <a:buChar char="-"/>
            </a:pPr>
            <a:r>
              <a:rPr lang="en-US" dirty="0"/>
              <a:t>Solicit audience input.  Try to get a few response.</a:t>
            </a:r>
          </a:p>
        </p:txBody>
      </p:sp>
      <p:sp>
        <p:nvSpPr>
          <p:cNvPr id="4" name="Header Placeholder 3"/>
          <p:cNvSpPr>
            <a:spLocks noGrp="1"/>
          </p:cNvSpPr>
          <p:nvPr>
            <p:ph type="hdr" sz="quarter"/>
          </p:nvPr>
        </p:nvSpPr>
        <p:spPr/>
        <p:txBody>
          <a:bodyPr/>
          <a:lstStyle/>
          <a:p>
            <a:r>
              <a:rPr lang="en-US"/>
              <a:t>Critical Path Method (CPM) - Introduction to the Schedule Review Process</a:t>
            </a:r>
          </a:p>
        </p:txBody>
      </p:sp>
      <p:sp>
        <p:nvSpPr>
          <p:cNvPr id="5" name="Footer Placeholder 4"/>
          <p:cNvSpPr>
            <a:spLocks noGrp="1"/>
          </p:cNvSpPr>
          <p:nvPr>
            <p:ph type="ftr" sz="quarter" idx="4"/>
          </p:nvPr>
        </p:nvSpPr>
        <p:spPr/>
        <p:txBody>
          <a:bodyPr/>
          <a:lstStyle/>
          <a:p>
            <a:r>
              <a:rPr lang="en-US"/>
              <a:t>Wisconsin Department of Transportation</a:t>
            </a:r>
          </a:p>
        </p:txBody>
      </p:sp>
      <p:sp>
        <p:nvSpPr>
          <p:cNvPr id="6" name="Slide Number Placeholder 5"/>
          <p:cNvSpPr>
            <a:spLocks noGrp="1"/>
          </p:cNvSpPr>
          <p:nvPr>
            <p:ph type="sldNum" sz="quarter" idx="5"/>
          </p:nvPr>
        </p:nvSpPr>
        <p:spPr/>
        <p:txBody>
          <a:bodyPr/>
          <a:lstStyle/>
          <a:p>
            <a:fld id="{275C5B2A-C6C1-46CD-8323-5F37F4106C05}" type="slidenum">
              <a:rPr lang="en-US" smtClean="0"/>
              <a:t>15</a:t>
            </a:fld>
            <a:endParaRPr lang="en-US"/>
          </a:p>
        </p:txBody>
      </p:sp>
    </p:spTree>
    <p:extLst>
      <p:ext uri="{BB962C8B-B14F-4D97-AF65-F5344CB8AC3E}">
        <p14:creationId xmlns:p14="http://schemas.microsoft.com/office/powerpoint/2010/main" val="8398789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42201" indent="-142201">
              <a:buFontTx/>
              <a:buChar char="-"/>
            </a:pPr>
            <a:r>
              <a:rPr lang="en-US" dirty="0"/>
              <a:t>A baseline will tell us a lot of information.</a:t>
            </a:r>
          </a:p>
          <a:p>
            <a:pPr marL="521402" lvl="1" indent="-142201">
              <a:buFontTx/>
              <a:buChar char="-"/>
            </a:pPr>
            <a:r>
              <a:rPr lang="en-US" dirty="0"/>
              <a:t>Calendars details on hours/day, days/week</a:t>
            </a:r>
          </a:p>
          <a:p>
            <a:pPr marL="521402" lvl="1" indent="-142201">
              <a:buFontTx/>
              <a:buChar char="-"/>
            </a:pPr>
            <a:r>
              <a:rPr lang="en-US" dirty="0"/>
              <a:t>Durations provide production information when compared to scope of work</a:t>
            </a:r>
          </a:p>
          <a:p>
            <a:pPr marL="521402" lvl="1" indent="-142201">
              <a:buFontTx/>
              <a:buChar char="-"/>
            </a:pPr>
            <a:r>
              <a:rPr lang="en-US" dirty="0"/>
              <a:t>Sequence can reveal the number of crews and/or equipment a contractor’s plan includes</a:t>
            </a:r>
          </a:p>
          <a:p>
            <a:pPr marL="142201" indent="-142201">
              <a:buFontTx/>
              <a:buChar char="-"/>
            </a:pPr>
            <a:r>
              <a:rPr lang="en-US" dirty="0"/>
              <a:t>Helps the department plan for work force and equipment requirements.</a:t>
            </a:r>
          </a:p>
        </p:txBody>
      </p:sp>
      <p:sp>
        <p:nvSpPr>
          <p:cNvPr id="4" name="Header Placeholder 3"/>
          <p:cNvSpPr>
            <a:spLocks noGrp="1"/>
          </p:cNvSpPr>
          <p:nvPr>
            <p:ph type="hdr" sz="quarter"/>
          </p:nvPr>
        </p:nvSpPr>
        <p:spPr/>
        <p:txBody>
          <a:bodyPr/>
          <a:lstStyle/>
          <a:p>
            <a:r>
              <a:rPr lang="en-US"/>
              <a:t>Critical Path Method (CPM) - Introduction to the Schedule Review Process</a:t>
            </a:r>
          </a:p>
        </p:txBody>
      </p:sp>
      <p:sp>
        <p:nvSpPr>
          <p:cNvPr id="5" name="Footer Placeholder 4"/>
          <p:cNvSpPr>
            <a:spLocks noGrp="1"/>
          </p:cNvSpPr>
          <p:nvPr>
            <p:ph type="ftr" sz="quarter" idx="4"/>
          </p:nvPr>
        </p:nvSpPr>
        <p:spPr/>
        <p:txBody>
          <a:bodyPr/>
          <a:lstStyle/>
          <a:p>
            <a:r>
              <a:rPr lang="en-US"/>
              <a:t>Wisconsin Department of Transportation</a:t>
            </a:r>
          </a:p>
        </p:txBody>
      </p:sp>
      <p:sp>
        <p:nvSpPr>
          <p:cNvPr id="6" name="Slide Number Placeholder 5"/>
          <p:cNvSpPr>
            <a:spLocks noGrp="1"/>
          </p:cNvSpPr>
          <p:nvPr>
            <p:ph type="sldNum" sz="quarter" idx="5"/>
          </p:nvPr>
        </p:nvSpPr>
        <p:spPr/>
        <p:txBody>
          <a:bodyPr/>
          <a:lstStyle/>
          <a:p>
            <a:fld id="{275C5B2A-C6C1-46CD-8323-5F37F4106C05}" type="slidenum">
              <a:rPr lang="en-US" smtClean="0"/>
              <a:t>16</a:t>
            </a:fld>
            <a:endParaRPr lang="en-US"/>
          </a:p>
        </p:txBody>
      </p:sp>
    </p:spTree>
    <p:extLst>
      <p:ext uri="{BB962C8B-B14F-4D97-AF65-F5344CB8AC3E}">
        <p14:creationId xmlns:p14="http://schemas.microsoft.com/office/powerpoint/2010/main" val="21579651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42201" indent="-142201">
              <a:buFontTx/>
              <a:buChar char="-"/>
            </a:pPr>
            <a:r>
              <a:rPr lang="en-US" dirty="0"/>
              <a:t>To be useful, updates must be accurate</a:t>
            </a:r>
          </a:p>
          <a:p>
            <a:pPr marL="521402" lvl="1" indent="-142201">
              <a:buFontTx/>
              <a:buChar char="-"/>
            </a:pPr>
            <a:r>
              <a:rPr lang="en-US" dirty="0"/>
              <a:t>A lot of time is spent tracking and monitoring progress</a:t>
            </a:r>
          </a:p>
          <a:p>
            <a:pPr marL="521402" lvl="1" indent="-142201">
              <a:buFontTx/>
              <a:buChar char="-"/>
            </a:pPr>
            <a:r>
              <a:rPr lang="en-US" dirty="0"/>
              <a:t>Data must be correctly input into the software</a:t>
            </a:r>
          </a:p>
          <a:p>
            <a:pPr marL="142201" indent="-142201">
              <a:buFontTx/>
              <a:buChar char="-"/>
            </a:pPr>
            <a:r>
              <a:rPr lang="en-US" dirty="0"/>
              <a:t>Why require an update schedule?</a:t>
            </a:r>
          </a:p>
          <a:p>
            <a:pPr marL="142201" indent="-142201">
              <a:buFontTx/>
              <a:buChar char="-"/>
            </a:pPr>
            <a:r>
              <a:rPr lang="en-US" dirty="0"/>
              <a:t>An update schedule is just as important as a baseline.</a:t>
            </a:r>
          </a:p>
          <a:p>
            <a:pPr marL="142201" indent="-142201">
              <a:buFontTx/>
              <a:buChar char="-"/>
            </a:pPr>
            <a:r>
              <a:rPr lang="en-US" dirty="0"/>
              <a:t>Solicit audience feedback.</a:t>
            </a:r>
          </a:p>
          <a:p>
            <a:pPr marL="142201" indent="-142201">
              <a:buFontTx/>
              <a:buChar char="-"/>
            </a:pPr>
            <a:endParaRPr lang="en-US" dirty="0"/>
          </a:p>
        </p:txBody>
      </p:sp>
      <p:sp>
        <p:nvSpPr>
          <p:cNvPr id="4" name="Header Placeholder 3"/>
          <p:cNvSpPr>
            <a:spLocks noGrp="1"/>
          </p:cNvSpPr>
          <p:nvPr>
            <p:ph type="hdr" sz="quarter"/>
          </p:nvPr>
        </p:nvSpPr>
        <p:spPr/>
        <p:txBody>
          <a:bodyPr/>
          <a:lstStyle/>
          <a:p>
            <a:r>
              <a:rPr lang="en-US"/>
              <a:t>Critical Path Method (CPM) - Introduction to the Schedule Review Process</a:t>
            </a:r>
          </a:p>
        </p:txBody>
      </p:sp>
      <p:sp>
        <p:nvSpPr>
          <p:cNvPr id="5" name="Footer Placeholder 4"/>
          <p:cNvSpPr>
            <a:spLocks noGrp="1"/>
          </p:cNvSpPr>
          <p:nvPr>
            <p:ph type="ftr" sz="quarter" idx="4"/>
          </p:nvPr>
        </p:nvSpPr>
        <p:spPr/>
        <p:txBody>
          <a:bodyPr/>
          <a:lstStyle/>
          <a:p>
            <a:r>
              <a:rPr lang="en-US"/>
              <a:t>Wisconsin Department of Transportation</a:t>
            </a:r>
          </a:p>
        </p:txBody>
      </p:sp>
      <p:sp>
        <p:nvSpPr>
          <p:cNvPr id="6" name="Slide Number Placeholder 5"/>
          <p:cNvSpPr>
            <a:spLocks noGrp="1"/>
          </p:cNvSpPr>
          <p:nvPr>
            <p:ph type="sldNum" sz="quarter" idx="5"/>
          </p:nvPr>
        </p:nvSpPr>
        <p:spPr/>
        <p:txBody>
          <a:bodyPr/>
          <a:lstStyle/>
          <a:p>
            <a:fld id="{275C5B2A-C6C1-46CD-8323-5F37F4106C05}" type="slidenum">
              <a:rPr lang="en-US" smtClean="0"/>
              <a:t>17</a:t>
            </a:fld>
            <a:endParaRPr lang="en-US"/>
          </a:p>
        </p:txBody>
      </p:sp>
    </p:spTree>
    <p:extLst>
      <p:ext uri="{BB962C8B-B14F-4D97-AF65-F5344CB8AC3E}">
        <p14:creationId xmlns:p14="http://schemas.microsoft.com/office/powerpoint/2010/main" val="25749482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42201" indent="-142201">
              <a:buFontTx/>
              <a:buChar char="-"/>
            </a:pPr>
            <a:r>
              <a:rPr lang="en-US" dirty="0"/>
              <a:t>Is the project on schedule?</a:t>
            </a:r>
          </a:p>
          <a:p>
            <a:pPr marL="142201" indent="-142201">
              <a:buFontTx/>
              <a:buChar char="-"/>
            </a:pPr>
            <a:r>
              <a:rPr lang="en-US" dirty="0"/>
              <a:t>Is the contractor working the plan?</a:t>
            </a:r>
          </a:p>
          <a:p>
            <a:pPr marL="142201" indent="-142201">
              <a:buFontTx/>
              <a:buChar char="-"/>
            </a:pPr>
            <a:r>
              <a:rPr lang="en-US" dirty="0"/>
              <a:t>Is the contractor working the critical path?</a:t>
            </a:r>
          </a:p>
          <a:p>
            <a:pPr marL="142201" indent="-142201">
              <a:buFontTx/>
              <a:buChar char="-"/>
            </a:pPr>
            <a:r>
              <a:rPr lang="en-US" dirty="0"/>
              <a:t>Importance of coordination with others that may impact this project.</a:t>
            </a:r>
          </a:p>
          <a:p>
            <a:pPr marL="142201" indent="-142201">
              <a:buFontTx/>
              <a:buChar char="-"/>
            </a:pPr>
            <a:r>
              <a:rPr lang="en-US" dirty="0"/>
              <a:t>Ask for examples of unanticipated events (VIP/Presidential visit, sports post season playoffs)</a:t>
            </a:r>
          </a:p>
        </p:txBody>
      </p:sp>
      <p:sp>
        <p:nvSpPr>
          <p:cNvPr id="4" name="Header Placeholder 3"/>
          <p:cNvSpPr>
            <a:spLocks noGrp="1"/>
          </p:cNvSpPr>
          <p:nvPr>
            <p:ph type="hdr" sz="quarter"/>
          </p:nvPr>
        </p:nvSpPr>
        <p:spPr/>
        <p:txBody>
          <a:bodyPr/>
          <a:lstStyle/>
          <a:p>
            <a:r>
              <a:rPr lang="en-US"/>
              <a:t>Critical Path Method (CPM) - Introduction to the Schedule Review Process</a:t>
            </a:r>
          </a:p>
        </p:txBody>
      </p:sp>
      <p:sp>
        <p:nvSpPr>
          <p:cNvPr id="5" name="Footer Placeholder 4"/>
          <p:cNvSpPr>
            <a:spLocks noGrp="1"/>
          </p:cNvSpPr>
          <p:nvPr>
            <p:ph type="ftr" sz="quarter" idx="4"/>
          </p:nvPr>
        </p:nvSpPr>
        <p:spPr/>
        <p:txBody>
          <a:bodyPr/>
          <a:lstStyle/>
          <a:p>
            <a:r>
              <a:rPr lang="en-US"/>
              <a:t>Wisconsin Department of Transportation</a:t>
            </a:r>
          </a:p>
        </p:txBody>
      </p:sp>
      <p:sp>
        <p:nvSpPr>
          <p:cNvPr id="6" name="Slide Number Placeholder 5"/>
          <p:cNvSpPr>
            <a:spLocks noGrp="1"/>
          </p:cNvSpPr>
          <p:nvPr>
            <p:ph type="sldNum" sz="quarter" idx="5"/>
          </p:nvPr>
        </p:nvSpPr>
        <p:spPr/>
        <p:txBody>
          <a:bodyPr/>
          <a:lstStyle/>
          <a:p>
            <a:fld id="{275C5B2A-C6C1-46CD-8323-5F37F4106C05}" type="slidenum">
              <a:rPr lang="en-US" smtClean="0"/>
              <a:t>18</a:t>
            </a:fld>
            <a:endParaRPr lang="en-US"/>
          </a:p>
        </p:txBody>
      </p:sp>
    </p:spTree>
    <p:extLst>
      <p:ext uri="{BB962C8B-B14F-4D97-AF65-F5344CB8AC3E}">
        <p14:creationId xmlns:p14="http://schemas.microsoft.com/office/powerpoint/2010/main" val="33668565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42201" indent="-142201">
              <a:buFontTx/>
              <a:buChar char="-"/>
            </a:pPr>
            <a:r>
              <a:rPr lang="en-US" dirty="0"/>
              <a:t>What do we look for when reviewing a schedule?</a:t>
            </a:r>
          </a:p>
          <a:p>
            <a:pPr marL="142201" indent="-142201">
              <a:buFontTx/>
              <a:buChar char="-"/>
            </a:pPr>
            <a:r>
              <a:rPr lang="en-US" dirty="0"/>
              <a:t>Can anyone provide examples of other things to look for in a good schedule?</a:t>
            </a:r>
          </a:p>
          <a:p>
            <a:pPr marL="142201" indent="-142201">
              <a:buFontTx/>
              <a:buChar char="-"/>
            </a:pPr>
            <a:r>
              <a:rPr lang="en-US" dirty="0"/>
              <a:t>We’ll go through this in more details later in the presentation.</a:t>
            </a:r>
          </a:p>
          <a:p>
            <a:endParaRPr lang="en-US" dirty="0"/>
          </a:p>
        </p:txBody>
      </p:sp>
      <p:sp>
        <p:nvSpPr>
          <p:cNvPr id="4" name="Header Placeholder 3"/>
          <p:cNvSpPr>
            <a:spLocks noGrp="1"/>
          </p:cNvSpPr>
          <p:nvPr>
            <p:ph type="hdr" sz="quarter"/>
          </p:nvPr>
        </p:nvSpPr>
        <p:spPr/>
        <p:txBody>
          <a:bodyPr/>
          <a:lstStyle/>
          <a:p>
            <a:r>
              <a:rPr lang="en-US"/>
              <a:t>Critical Path Method (CPM) - Introduction to the Schedule Review Process</a:t>
            </a:r>
          </a:p>
        </p:txBody>
      </p:sp>
      <p:sp>
        <p:nvSpPr>
          <p:cNvPr id="5" name="Footer Placeholder 4"/>
          <p:cNvSpPr>
            <a:spLocks noGrp="1"/>
          </p:cNvSpPr>
          <p:nvPr>
            <p:ph type="ftr" sz="quarter" idx="4"/>
          </p:nvPr>
        </p:nvSpPr>
        <p:spPr/>
        <p:txBody>
          <a:bodyPr/>
          <a:lstStyle/>
          <a:p>
            <a:r>
              <a:rPr lang="en-US"/>
              <a:t>Wisconsin Department of Transportation</a:t>
            </a:r>
          </a:p>
        </p:txBody>
      </p:sp>
      <p:sp>
        <p:nvSpPr>
          <p:cNvPr id="6" name="Slide Number Placeholder 5"/>
          <p:cNvSpPr>
            <a:spLocks noGrp="1"/>
          </p:cNvSpPr>
          <p:nvPr>
            <p:ph type="sldNum" sz="quarter" idx="5"/>
          </p:nvPr>
        </p:nvSpPr>
        <p:spPr/>
        <p:txBody>
          <a:bodyPr/>
          <a:lstStyle/>
          <a:p>
            <a:fld id="{275C5B2A-C6C1-46CD-8323-5F37F4106C05}" type="slidenum">
              <a:rPr lang="en-US" smtClean="0"/>
              <a:t>19</a:t>
            </a:fld>
            <a:endParaRPr lang="en-US"/>
          </a:p>
        </p:txBody>
      </p:sp>
    </p:spTree>
    <p:extLst>
      <p:ext uri="{BB962C8B-B14F-4D97-AF65-F5344CB8AC3E}">
        <p14:creationId xmlns:p14="http://schemas.microsoft.com/office/powerpoint/2010/main" val="38769396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Agenda – talk about exercises and brief quiz at the end.</a:t>
            </a:r>
          </a:p>
        </p:txBody>
      </p:sp>
      <p:sp>
        <p:nvSpPr>
          <p:cNvPr id="4" name="Header Placeholder 3"/>
          <p:cNvSpPr>
            <a:spLocks noGrp="1"/>
          </p:cNvSpPr>
          <p:nvPr>
            <p:ph type="hdr" sz="quarter"/>
          </p:nvPr>
        </p:nvSpPr>
        <p:spPr/>
        <p:txBody>
          <a:bodyPr/>
          <a:lstStyle/>
          <a:p>
            <a:r>
              <a:rPr lang="en-US"/>
              <a:t>Critical Path Method (CPM) - Introduction to the Schedule Review Process</a:t>
            </a:r>
          </a:p>
        </p:txBody>
      </p:sp>
      <p:sp>
        <p:nvSpPr>
          <p:cNvPr id="5" name="Footer Placeholder 4"/>
          <p:cNvSpPr>
            <a:spLocks noGrp="1"/>
          </p:cNvSpPr>
          <p:nvPr>
            <p:ph type="ftr" sz="quarter" idx="4"/>
          </p:nvPr>
        </p:nvSpPr>
        <p:spPr/>
        <p:txBody>
          <a:bodyPr/>
          <a:lstStyle/>
          <a:p>
            <a:r>
              <a:rPr lang="en-US"/>
              <a:t>Wisconsin Department of Transportation</a:t>
            </a:r>
          </a:p>
        </p:txBody>
      </p:sp>
      <p:sp>
        <p:nvSpPr>
          <p:cNvPr id="6" name="Slide Number Placeholder 5"/>
          <p:cNvSpPr>
            <a:spLocks noGrp="1"/>
          </p:cNvSpPr>
          <p:nvPr>
            <p:ph type="sldNum" sz="quarter" idx="5"/>
          </p:nvPr>
        </p:nvSpPr>
        <p:spPr/>
        <p:txBody>
          <a:bodyPr/>
          <a:lstStyle/>
          <a:p>
            <a:fld id="{275C5B2A-C6C1-46CD-8323-5F37F4106C05}" type="slidenum">
              <a:rPr lang="en-US" smtClean="0"/>
              <a:t>2</a:t>
            </a:fld>
            <a:endParaRPr lang="en-US"/>
          </a:p>
        </p:txBody>
      </p:sp>
    </p:spTree>
    <p:extLst>
      <p:ext uri="{BB962C8B-B14F-4D97-AF65-F5344CB8AC3E}">
        <p14:creationId xmlns:p14="http://schemas.microsoft.com/office/powerpoint/2010/main" val="11530060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42201" indent="-142201">
              <a:buFontTx/>
              <a:buChar char="-"/>
            </a:pPr>
            <a:r>
              <a:rPr lang="en-US" dirty="0"/>
              <a:t>Important to ensure that all essential scope of work are included in the schedule.</a:t>
            </a:r>
          </a:p>
          <a:p>
            <a:pPr marL="142201" indent="-142201">
              <a:buFontTx/>
              <a:buChar char="-"/>
            </a:pPr>
            <a:r>
              <a:rPr lang="en-US" dirty="0"/>
              <a:t>Work in broken down into manageable activities with adequate durations.</a:t>
            </a:r>
          </a:p>
        </p:txBody>
      </p:sp>
      <p:sp>
        <p:nvSpPr>
          <p:cNvPr id="4" name="Header Placeholder 3"/>
          <p:cNvSpPr>
            <a:spLocks noGrp="1"/>
          </p:cNvSpPr>
          <p:nvPr>
            <p:ph type="hdr" sz="quarter"/>
          </p:nvPr>
        </p:nvSpPr>
        <p:spPr/>
        <p:txBody>
          <a:bodyPr/>
          <a:lstStyle/>
          <a:p>
            <a:r>
              <a:rPr lang="en-US"/>
              <a:t>Critical Path Method (CPM) - Introduction to the Schedule Review Process</a:t>
            </a:r>
          </a:p>
        </p:txBody>
      </p:sp>
      <p:sp>
        <p:nvSpPr>
          <p:cNvPr id="5" name="Footer Placeholder 4"/>
          <p:cNvSpPr>
            <a:spLocks noGrp="1"/>
          </p:cNvSpPr>
          <p:nvPr>
            <p:ph type="ftr" sz="quarter" idx="4"/>
          </p:nvPr>
        </p:nvSpPr>
        <p:spPr/>
        <p:txBody>
          <a:bodyPr/>
          <a:lstStyle/>
          <a:p>
            <a:r>
              <a:rPr lang="en-US"/>
              <a:t>Wisconsin Department of Transportation</a:t>
            </a:r>
          </a:p>
        </p:txBody>
      </p:sp>
      <p:sp>
        <p:nvSpPr>
          <p:cNvPr id="6" name="Slide Number Placeholder 5"/>
          <p:cNvSpPr>
            <a:spLocks noGrp="1"/>
          </p:cNvSpPr>
          <p:nvPr>
            <p:ph type="sldNum" sz="quarter" idx="5"/>
          </p:nvPr>
        </p:nvSpPr>
        <p:spPr/>
        <p:txBody>
          <a:bodyPr/>
          <a:lstStyle/>
          <a:p>
            <a:fld id="{275C5B2A-C6C1-46CD-8323-5F37F4106C05}" type="slidenum">
              <a:rPr lang="en-US" smtClean="0"/>
              <a:t>20</a:t>
            </a:fld>
            <a:endParaRPr lang="en-US"/>
          </a:p>
        </p:txBody>
      </p:sp>
    </p:spTree>
    <p:extLst>
      <p:ext uri="{BB962C8B-B14F-4D97-AF65-F5344CB8AC3E}">
        <p14:creationId xmlns:p14="http://schemas.microsoft.com/office/powerpoint/2010/main" val="41281643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42201" indent="-142201">
              <a:buFontTx/>
              <a:buChar char="-"/>
            </a:pPr>
            <a:r>
              <a:rPr lang="en-US" dirty="0"/>
              <a:t>This section of the presentation will discuss the various components of a CPM schedule</a:t>
            </a:r>
          </a:p>
          <a:p>
            <a:pPr marL="142201" indent="-142201">
              <a:buFontTx/>
              <a:buChar char="-"/>
            </a:pPr>
            <a:r>
              <a:rPr lang="en-US" dirty="0"/>
              <a:t>Also covered is where to find information on CPM schedule requirements</a:t>
            </a:r>
          </a:p>
          <a:p>
            <a:pPr marL="142201" indent="-142201">
              <a:buFontTx/>
              <a:buChar char="-"/>
            </a:pPr>
            <a:r>
              <a:rPr lang="en-US" dirty="0"/>
              <a:t>It is not intended to be an exhaustive study but a basic introduction.</a:t>
            </a:r>
          </a:p>
          <a:p>
            <a:pPr marL="142201" indent="-142201">
              <a:buFontTx/>
              <a:buChar char="-"/>
            </a:pPr>
            <a:r>
              <a:rPr lang="en-US" dirty="0"/>
              <a:t>Important to have an understanding to the components of a CPM schedule on how they are constructed.</a:t>
            </a:r>
          </a:p>
          <a:p>
            <a:pPr marL="142201" indent="-142201">
              <a:buFontTx/>
              <a:buChar char="-"/>
            </a:pPr>
            <a:r>
              <a:rPr lang="en-US" dirty="0"/>
              <a:t>This helps understand how and why activities scheduled.</a:t>
            </a:r>
          </a:p>
        </p:txBody>
      </p:sp>
      <p:sp>
        <p:nvSpPr>
          <p:cNvPr id="4" name="Header Placeholder 3"/>
          <p:cNvSpPr>
            <a:spLocks noGrp="1"/>
          </p:cNvSpPr>
          <p:nvPr>
            <p:ph type="hdr" sz="quarter"/>
          </p:nvPr>
        </p:nvSpPr>
        <p:spPr/>
        <p:txBody>
          <a:bodyPr/>
          <a:lstStyle/>
          <a:p>
            <a:r>
              <a:rPr lang="en-US"/>
              <a:t>Critical Path Method (CPM) - Introduction to the Schedule Review Process</a:t>
            </a:r>
          </a:p>
        </p:txBody>
      </p:sp>
      <p:sp>
        <p:nvSpPr>
          <p:cNvPr id="5" name="Footer Placeholder 4"/>
          <p:cNvSpPr>
            <a:spLocks noGrp="1"/>
          </p:cNvSpPr>
          <p:nvPr>
            <p:ph type="ftr" sz="quarter" idx="4"/>
          </p:nvPr>
        </p:nvSpPr>
        <p:spPr/>
        <p:txBody>
          <a:bodyPr/>
          <a:lstStyle/>
          <a:p>
            <a:r>
              <a:rPr lang="en-US"/>
              <a:t>Wisconsin Department of Transportation</a:t>
            </a:r>
          </a:p>
        </p:txBody>
      </p:sp>
      <p:sp>
        <p:nvSpPr>
          <p:cNvPr id="6" name="Slide Number Placeholder 5"/>
          <p:cNvSpPr>
            <a:spLocks noGrp="1"/>
          </p:cNvSpPr>
          <p:nvPr>
            <p:ph type="sldNum" sz="quarter" idx="5"/>
          </p:nvPr>
        </p:nvSpPr>
        <p:spPr/>
        <p:txBody>
          <a:bodyPr/>
          <a:lstStyle/>
          <a:p>
            <a:fld id="{275C5B2A-C6C1-46CD-8323-5F37F4106C05}" type="slidenum">
              <a:rPr lang="en-US" smtClean="0"/>
              <a:t>21</a:t>
            </a:fld>
            <a:endParaRPr lang="en-US"/>
          </a:p>
        </p:txBody>
      </p:sp>
    </p:spTree>
    <p:extLst>
      <p:ext uri="{BB962C8B-B14F-4D97-AF65-F5344CB8AC3E}">
        <p14:creationId xmlns:p14="http://schemas.microsoft.com/office/powerpoint/2010/main" val="687475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42201" indent="-142201">
              <a:buFontTx/>
              <a:buChar char="-"/>
            </a:pPr>
            <a:r>
              <a:rPr lang="en-US" dirty="0"/>
              <a:t>Basic CPM terms – ask audience of definitions.</a:t>
            </a:r>
          </a:p>
          <a:p>
            <a:pPr marL="521402" lvl="1" indent="-142201">
              <a:buFontTx/>
              <a:buChar char="-"/>
            </a:pPr>
            <a:r>
              <a:rPr lang="en-US" dirty="0"/>
              <a:t>Activity is unit of work.  Best to limit activity scope to one trade and/or subcontractor.</a:t>
            </a:r>
          </a:p>
          <a:p>
            <a:pPr marL="521402" lvl="1" indent="-142201">
              <a:buFontTx/>
              <a:buChar char="-"/>
            </a:pPr>
            <a:r>
              <a:rPr lang="en-US" dirty="0"/>
              <a:t>Critical path – Sequence of dependent activities that determine the minimum time needed to complete the project.</a:t>
            </a:r>
          </a:p>
          <a:p>
            <a:pPr marL="521402" lvl="1" indent="-142201">
              <a:buFontTx/>
              <a:buChar char="-"/>
            </a:pPr>
            <a:r>
              <a:rPr lang="en-US" dirty="0"/>
              <a:t>Total Float – note how constraints can affect float calculations.</a:t>
            </a:r>
          </a:p>
          <a:p>
            <a:pPr marL="521402" lvl="1" indent="-142201">
              <a:buFontTx/>
              <a:buChar char="-"/>
            </a:pPr>
            <a:r>
              <a:rPr lang="en-US" dirty="0"/>
              <a:t>WBS – hierarchical organization of all tasks (static), used organize activities and make a schedule readable</a:t>
            </a:r>
          </a:p>
          <a:p>
            <a:pPr marL="521402" lvl="1" indent="-142201">
              <a:buFontTx/>
              <a:buChar char="-"/>
            </a:pPr>
            <a:r>
              <a:rPr lang="en-US" dirty="0"/>
              <a:t>IWP first 90 days, baseline is the contractor’s plan, updates monitor the progress</a:t>
            </a:r>
          </a:p>
        </p:txBody>
      </p:sp>
      <p:sp>
        <p:nvSpPr>
          <p:cNvPr id="4" name="Header Placeholder 3"/>
          <p:cNvSpPr>
            <a:spLocks noGrp="1"/>
          </p:cNvSpPr>
          <p:nvPr>
            <p:ph type="hdr" sz="quarter"/>
          </p:nvPr>
        </p:nvSpPr>
        <p:spPr/>
        <p:txBody>
          <a:bodyPr/>
          <a:lstStyle/>
          <a:p>
            <a:r>
              <a:rPr lang="en-US"/>
              <a:t>Critical Path Method (CPM) - Introduction to the Schedule Review Process</a:t>
            </a:r>
          </a:p>
        </p:txBody>
      </p:sp>
      <p:sp>
        <p:nvSpPr>
          <p:cNvPr id="5" name="Footer Placeholder 4"/>
          <p:cNvSpPr>
            <a:spLocks noGrp="1"/>
          </p:cNvSpPr>
          <p:nvPr>
            <p:ph type="ftr" sz="quarter" idx="4"/>
          </p:nvPr>
        </p:nvSpPr>
        <p:spPr/>
        <p:txBody>
          <a:bodyPr/>
          <a:lstStyle/>
          <a:p>
            <a:r>
              <a:rPr lang="en-US"/>
              <a:t>Wisconsin Department of Transportation</a:t>
            </a:r>
          </a:p>
        </p:txBody>
      </p:sp>
      <p:sp>
        <p:nvSpPr>
          <p:cNvPr id="6" name="Slide Number Placeholder 5"/>
          <p:cNvSpPr>
            <a:spLocks noGrp="1"/>
          </p:cNvSpPr>
          <p:nvPr>
            <p:ph type="sldNum" sz="quarter" idx="5"/>
          </p:nvPr>
        </p:nvSpPr>
        <p:spPr/>
        <p:txBody>
          <a:bodyPr/>
          <a:lstStyle/>
          <a:p>
            <a:fld id="{275C5B2A-C6C1-46CD-8323-5F37F4106C05}" type="slidenum">
              <a:rPr lang="en-US" smtClean="0"/>
              <a:t>22</a:t>
            </a:fld>
            <a:endParaRPr lang="en-US"/>
          </a:p>
        </p:txBody>
      </p:sp>
    </p:spTree>
    <p:extLst>
      <p:ext uri="{BB962C8B-B14F-4D97-AF65-F5344CB8AC3E}">
        <p14:creationId xmlns:p14="http://schemas.microsoft.com/office/powerpoint/2010/main" val="25944311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42201" indent="-142201">
              <a:buFontTx/>
              <a:buChar char="-"/>
            </a:pPr>
            <a:r>
              <a:rPr lang="en-US" dirty="0"/>
              <a:t>Activity ID is a unique identifier assigned to each activity</a:t>
            </a:r>
          </a:p>
          <a:p>
            <a:pPr marL="142201" indent="-142201">
              <a:buFontTx/>
              <a:buChar char="-"/>
            </a:pPr>
            <a:r>
              <a:rPr lang="en-US" dirty="0"/>
              <a:t>Activity Name describes what scope of work is included in the activity (who, what, where)</a:t>
            </a:r>
          </a:p>
          <a:p>
            <a:pPr marL="142201" indent="-142201">
              <a:buFontTx/>
              <a:buChar char="-"/>
            </a:pPr>
            <a:r>
              <a:rPr lang="en-US" dirty="0"/>
              <a:t>OD is the estimate number of days an activity with take from start to finish</a:t>
            </a:r>
          </a:p>
          <a:p>
            <a:pPr marL="142201" indent="-142201">
              <a:buFontTx/>
              <a:buChar char="-"/>
            </a:pPr>
            <a:r>
              <a:rPr lang="en-US" dirty="0"/>
              <a:t>RD the number of days an activity with take to complete after starting</a:t>
            </a:r>
          </a:p>
          <a:p>
            <a:pPr marL="142201" indent="-142201">
              <a:buFontTx/>
              <a:buChar char="-"/>
            </a:pPr>
            <a:r>
              <a:rPr lang="en-US" dirty="0"/>
              <a:t>Activity codes are used to provide flexibility in the schedule to allow for grouping, sorting, and filtering activities</a:t>
            </a:r>
          </a:p>
          <a:p>
            <a:pPr marL="142201" indent="-142201">
              <a:buFontTx/>
              <a:buChar char="-"/>
            </a:pPr>
            <a:r>
              <a:rPr lang="en-US" dirty="0"/>
              <a:t>Calendar used to define when the work will be completed (hours/day, days/week)</a:t>
            </a:r>
          </a:p>
        </p:txBody>
      </p:sp>
      <p:sp>
        <p:nvSpPr>
          <p:cNvPr id="4" name="Header Placeholder 3"/>
          <p:cNvSpPr>
            <a:spLocks noGrp="1"/>
          </p:cNvSpPr>
          <p:nvPr>
            <p:ph type="hdr" sz="quarter"/>
          </p:nvPr>
        </p:nvSpPr>
        <p:spPr/>
        <p:txBody>
          <a:bodyPr/>
          <a:lstStyle/>
          <a:p>
            <a:r>
              <a:rPr lang="en-US"/>
              <a:t>Critical Path Method (CPM) - Introduction to the Schedule Review Process</a:t>
            </a:r>
          </a:p>
        </p:txBody>
      </p:sp>
      <p:sp>
        <p:nvSpPr>
          <p:cNvPr id="5" name="Footer Placeholder 4"/>
          <p:cNvSpPr>
            <a:spLocks noGrp="1"/>
          </p:cNvSpPr>
          <p:nvPr>
            <p:ph type="ftr" sz="quarter" idx="4"/>
          </p:nvPr>
        </p:nvSpPr>
        <p:spPr/>
        <p:txBody>
          <a:bodyPr/>
          <a:lstStyle/>
          <a:p>
            <a:r>
              <a:rPr lang="en-US"/>
              <a:t>Wisconsin Department of Transportation</a:t>
            </a:r>
          </a:p>
        </p:txBody>
      </p:sp>
      <p:sp>
        <p:nvSpPr>
          <p:cNvPr id="6" name="Slide Number Placeholder 5"/>
          <p:cNvSpPr>
            <a:spLocks noGrp="1"/>
          </p:cNvSpPr>
          <p:nvPr>
            <p:ph type="sldNum" sz="quarter" idx="5"/>
          </p:nvPr>
        </p:nvSpPr>
        <p:spPr/>
        <p:txBody>
          <a:bodyPr/>
          <a:lstStyle/>
          <a:p>
            <a:fld id="{275C5B2A-C6C1-46CD-8323-5F37F4106C05}" type="slidenum">
              <a:rPr lang="en-US" smtClean="0"/>
              <a:t>23</a:t>
            </a:fld>
            <a:endParaRPr lang="en-US"/>
          </a:p>
        </p:txBody>
      </p:sp>
    </p:spTree>
    <p:extLst>
      <p:ext uri="{BB962C8B-B14F-4D97-AF65-F5344CB8AC3E}">
        <p14:creationId xmlns:p14="http://schemas.microsoft.com/office/powerpoint/2010/main" val="14138087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CPM schedule contains four type of relationships</a:t>
            </a:r>
          </a:p>
          <a:p>
            <a:pPr marL="142201" indent="-142201">
              <a:buFontTx/>
              <a:buChar char="-"/>
            </a:pPr>
            <a:r>
              <a:rPr lang="en-US" dirty="0"/>
              <a:t>FS is the most typical relationship (A must finish before B can start)</a:t>
            </a:r>
          </a:p>
          <a:p>
            <a:pPr marL="142201" indent="-142201">
              <a:buFontTx/>
              <a:buChar char="-"/>
            </a:pPr>
            <a:r>
              <a:rPr lang="en-US" dirty="0"/>
              <a:t>SS and FF can be used to show activities that overlap</a:t>
            </a:r>
          </a:p>
          <a:p>
            <a:pPr marL="521402" lvl="1" indent="-142201">
              <a:buFontTx/>
              <a:buChar char="-"/>
            </a:pPr>
            <a:r>
              <a:rPr lang="en-US" dirty="0"/>
              <a:t>A must start before B can start</a:t>
            </a:r>
          </a:p>
          <a:p>
            <a:pPr marL="521402" lvl="1" indent="-142201">
              <a:buFontTx/>
              <a:buChar char="-"/>
            </a:pPr>
            <a:r>
              <a:rPr lang="en-US" dirty="0"/>
              <a:t>A must finish before B can finish</a:t>
            </a:r>
          </a:p>
          <a:p>
            <a:pPr marL="142201" indent="-142201">
              <a:buFontTx/>
              <a:buChar char="-"/>
            </a:pPr>
            <a:r>
              <a:rPr lang="en-US" dirty="0"/>
              <a:t>SF is unusual and rarely used (A must start before B can finish) </a:t>
            </a:r>
          </a:p>
          <a:p>
            <a:pPr marL="142201" indent="-142201">
              <a:buFontTx/>
              <a:buChar char="-"/>
            </a:pPr>
            <a:r>
              <a:rPr lang="en-US" dirty="0"/>
              <a:t>Lag is used often with SS and FF to show overlap</a:t>
            </a:r>
          </a:p>
          <a:p>
            <a:pPr marL="521402" lvl="1" indent="-142201">
              <a:buFontTx/>
              <a:buChar char="-"/>
            </a:pPr>
            <a:r>
              <a:rPr lang="en-US" dirty="0"/>
              <a:t>Never use FS lag or negative lag</a:t>
            </a:r>
          </a:p>
        </p:txBody>
      </p:sp>
      <p:sp>
        <p:nvSpPr>
          <p:cNvPr id="4" name="Header Placeholder 3"/>
          <p:cNvSpPr>
            <a:spLocks noGrp="1"/>
          </p:cNvSpPr>
          <p:nvPr>
            <p:ph type="hdr" sz="quarter"/>
          </p:nvPr>
        </p:nvSpPr>
        <p:spPr/>
        <p:txBody>
          <a:bodyPr/>
          <a:lstStyle/>
          <a:p>
            <a:r>
              <a:rPr lang="en-US"/>
              <a:t>Critical Path Method (CPM) - Introduction to the Schedule Review Process</a:t>
            </a:r>
          </a:p>
        </p:txBody>
      </p:sp>
      <p:sp>
        <p:nvSpPr>
          <p:cNvPr id="5" name="Footer Placeholder 4"/>
          <p:cNvSpPr>
            <a:spLocks noGrp="1"/>
          </p:cNvSpPr>
          <p:nvPr>
            <p:ph type="ftr" sz="quarter" idx="4"/>
          </p:nvPr>
        </p:nvSpPr>
        <p:spPr/>
        <p:txBody>
          <a:bodyPr/>
          <a:lstStyle/>
          <a:p>
            <a:r>
              <a:rPr lang="en-US"/>
              <a:t>Wisconsin Department of Transportation</a:t>
            </a:r>
          </a:p>
        </p:txBody>
      </p:sp>
      <p:sp>
        <p:nvSpPr>
          <p:cNvPr id="6" name="Slide Number Placeholder 5"/>
          <p:cNvSpPr>
            <a:spLocks noGrp="1"/>
          </p:cNvSpPr>
          <p:nvPr>
            <p:ph type="sldNum" sz="quarter" idx="5"/>
          </p:nvPr>
        </p:nvSpPr>
        <p:spPr/>
        <p:txBody>
          <a:bodyPr/>
          <a:lstStyle/>
          <a:p>
            <a:fld id="{275C5B2A-C6C1-46CD-8323-5F37F4106C05}" type="slidenum">
              <a:rPr lang="en-US" smtClean="0"/>
              <a:t>24</a:t>
            </a:fld>
            <a:endParaRPr lang="en-US"/>
          </a:p>
        </p:txBody>
      </p:sp>
    </p:spTree>
    <p:extLst>
      <p:ext uri="{BB962C8B-B14F-4D97-AF65-F5344CB8AC3E}">
        <p14:creationId xmlns:p14="http://schemas.microsoft.com/office/powerpoint/2010/main" val="14520103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schedule gets calculated after a schedule is setup, activities created, relationships assigned.</a:t>
            </a:r>
          </a:p>
          <a:p>
            <a:pPr marL="142201" indent="-142201">
              <a:buFontTx/>
              <a:buChar char="-"/>
            </a:pPr>
            <a:r>
              <a:rPr lang="en-US" dirty="0"/>
              <a:t>Early dates are the earliest an activity can start, and finish based on the durations and logic.</a:t>
            </a:r>
          </a:p>
          <a:p>
            <a:pPr marL="142201" indent="-142201">
              <a:buFontTx/>
              <a:buChar char="-"/>
            </a:pPr>
            <a:r>
              <a:rPr lang="en-US" dirty="0"/>
              <a:t>Late dates are the latest an activity can start and finish without delaying the project.</a:t>
            </a:r>
          </a:p>
          <a:p>
            <a:pPr marL="142201" indent="-142201">
              <a:buFontTx/>
              <a:buChar char="-"/>
            </a:pPr>
            <a:r>
              <a:rPr lang="en-US" dirty="0"/>
              <a:t>A comparison of the early dates and late dates provides the total float.</a:t>
            </a:r>
          </a:p>
          <a:p>
            <a:pPr marL="142201" indent="-142201">
              <a:buFontTx/>
              <a:buChar char="-"/>
            </a:pPr>
            <a:r>
              <a:rPr lang="en-US" dirty="0"/>
              <a:t>Total float is the duration an activity can be postponed without delaying the project.</a:t>
            </a:r>
          </a:p>
          <a:p>
            <a:pPr marL="142201" indent="-142201">
              <a:buFontTx/>
              <a:buChar char="-"/>
            </a:pPr>
            <a:r>
              <a:rPr lang="en-US" dirty="0"/>
              <a:t>Free float is the duration an activity can be postponed with delaying any other activity.</a:t>
            </a:r>
          </a:p>
          <a:p>
            <a:pPr marL="142201" indent="-142201">
              <a:buFontTx/>
              <a:buChar char="-"/>
            </a:pPr>
            <a:r>
              <a:rPr lang="en-US" dirty="0"/>
              <a:t>Constraints are preset dates when activities can start and/or finish.  Constraints override the logic of a schedule.</a:t>
            </a:r>
          </a:p>
          <a:p>
            <a:pPr marL="142201" indent="-142201">
              <a:buFontTx/>
              <a:buChar char="-"/>
            </a:pPr>
            <a:r>
              <a:rPr lang="en-US" dirty="0"/>
              <a:t>Negative float is the number of workdays an activity is beyond a target completion date.</a:t>
            </a:r>
          </a:p>
        </p:txBody>
      </p:sp>
      <p:sp>
        <p:nvSpPr>
          <p:cNvPr id="4" name="Header Placeholder 3"/>
          <p:cNvSpPr>
            <a:spLocks noGrp="1"/>
          </p:cNvSpPr>
          <p:nvPr>
            <p:ph type="hdr" sz="quarter"/>
          </p:nvPr>
        </p:nvSpPr>
        <p:spPr/>
        <p:txBody>
          <a:bodyPr/>
          <a:lstStyle/>
          <a:p>
            <a:r>
              <a:rPr lang="en-US"/>
              <a:t>Critical Path Method (CPM) - Introduction to the Schedule Review Process</a:t>
            </a:r>
          </a:p>
        </p:txBody>
      </p:sp>
      <p:sp>
        <p:nvSpPr>
          <p:cNvPr id="5" name="Footer Placeholder 4"/>
          <p:cNvSpPr>
            <a:spLocks noGrp="1"/>
          </p:cNvSpPr>
          <p:nvPr>
            <p:ph type="ftr" sz="quarter" idx="4"/>
          </p:nvPr>
        </p:nvSpPr>
        <p:spPr/>
        <p:txBody>
          <a:bodyPr/>
          <a:lstStyle/>
          <a:p>
            <a:r>
              <a:rPr lang="en-US"/>
              <a:t>Wisconsin Department of Transportation</a:t>
            </a:r>
          </a:p>
        </p:txBody>
      </p:sp>
      <p:sp>
        <p:nvSpPr>
          <p:cNvPr id="6" name="Slide Number Placeholder 5"/>
          <p:cNvSpPr>
            <a:spLocks noGrp="1"/>
          </p:cNvSpPr>
          <p:nvPr>
            <p:ph type="sldNum" sz="quarter" idx="5"/>
          </p:nvPr>
        </p:nvSpPr>
        <p:spPr/>
        <p:txBody>
          <a:bodyPr/>
          <a:lstStyle/>
          <a:p>
            <a:fld id="{275C5B2A-C6C1-46CD-8323-5F37F4106C05}" type="slidenum">
              <a:rPr lang="en-US" smtClean="0"/>
              <a:t>25</a:t>
            </a:fld>
            <a:endParaRPr lang="en-US"/>
          </a:p>
        </p:txBody>
      </p:sp>
    </p:spTree>
    <p:extLst>
      <p:ext uri="{BB962C8B-B14F-4D97-AF65-F5344CB8AC3E}">
        <p14:creationId xmlns:p14="http://schemas.microsoft.com/office/powerpoint/2010/main" val="33763352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Standard Specifications provides detailed requirements on what should be included in a CPM Schedule.</a:t>
            </a:r>
          </a:p>
          <a:p>
            <a:pPr marL="142201" indent="-142201">
              <a:buFontTx/>
              <a:buChar char="-"/>
            </a:pPr>
            <a:r>
              <a:rPr lang="en-US" dirty="0"/>
              <a:t>108.4 is the place to look for these requirements</a:t>
            </a:r>
          </a:p>
          <a:p>
            <a:pPr marL="142201" indent="-142201">
              <a:buFontTx/>
              <a:buChar char="-"/>
            </a:pPr>
            <a:r>
              <a:rPr lang="en-US" dirty="0"/>
              <a:t>108.4.4 provides the details for CPM schedules</a:t>
            </a:r>
          </a:p>
          <a:p>
            <a:pPr marL="142201" indent="-142201">
              <a:buFontTx/>
              <a:buChar char="-"/>
            </a:pPr>
            <a:endParaRPr lang="en-US" dirty="0"/>
          </a:p>
          <a:p>
            <a:r>
              <a:rPr lang="en-US" dirty="0"/>
              <a:t>Open link and show different headings.  Details to be covered in future slides.</a:t>
            </a:r>
          </a:p>
          <a:p>
            <a:endParaRPr lang="en-US" dirty="0"/>
          </a:p>
        </p:txBody>
      </p:sp>
      <p:sp>
        <p:nvSpPr>
          <p:cNvPr id="4" name="Header Placeholder 3"/>
          <p:cNvSpPr>
            <a:spLocks noGrp="1"/>
          </p:cNvSpPr>
          <p:nvPr>
            <p:ph type="hdr" sz="quarter"/>
          </p:nvPr>
        </p:nvSpPr>
        <p:spPr/>
        <p:txBody>
          <a:bodyPr/>
          <a:lstStyle/>
          <a:p>
            <a:r>
              <a:rPr lang="en-US"/>
              <a:t>Critical Path Method (CPM) - Introduction to the Schedule Review Process</a:t>
            </a:r>
          </a:p>
        </p:txBody>
      </p:sp>
      <p:sp>
        <p:nvSpPr>
          <p:cNvPr id="5" name="Footer Placeholder 4"/>
          <p:cNvSpPr>
            <a:spLocks noGrp="1"/>
          </p:cNvSpPr>
          <p:nvPr>
            <p:ph type="ftr" sz="quarter" idx="4"/>
          </p:nvPr>
        </p:nvSpPr>
        <p:spPr/>
        <p:txBody>
          <a:bodyPr/>
          <a:lstStyle/>
          <a:p>
            <a:r>
              <a:rPr lang="en-US"/>
              <a:t>Wisconsin Department of Transportation</a:t>
            </a:r>
          </a:p>
        </p:txBody>
      </p:sp>
      <p:sp>
        <p:nvSpPr>
          <p:cNvPr id="6" name="Slide Number Placeholder 5"/>
          <p:cNvSpPr>
            <a:spLocks noGrp="1"/>
          </p:cNvSpPr>
          <p:nvPr>
            <p:ph type="sldNum" sz="quarter" idx="5"/>
          </p:nvPr>
        </p:nvSpPr>
        <p:spPr/>
        <p:txBody>
          <a:bodyPr/>
          <a:lstStyle/>
          <a:p>
            <a:fld id="{275C5B2A-C6C1-46CD-8323-5F37F4106C05}" type="slidenum">
              <a:rPr lang="en-US" smtClean="0"/>
              <a:t>26</a:t>
            </a:fld>
            <a:endParaRPr lang="en-US"/>
          </a:p>
        </p:txBody>
      </p:sp>
    </p:spTree>
    <p:extLst>
      <p:ext uri="{BB962C8B-B14F-4D97-AF65-F5344CB8AC3E}">
        <p14:creationId xmlns:p14="http://schemas.microsoft.com/office/powerpoint/2010/main" val="365641575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Larger project will provide additional CPM requirements in the Special Provisions.</a:t>
            </a:r>
          </a:p>
          <a:p>
            <a:pPr marL="142201" indent="-142201">
              <a:buFontTx/>
              <a:buChar char="-"/>
            </a:pPr>
            <a:r>
              <a:rPr lang="en-US" dirty="0"/>
              <a:t>The Special Provisions may replace the CPM requires of the Standard Specifications</a:t>
            </a:r>
          </a:p>
          <a:p>
            <a:pPr marL="142201" indent="-142201">
              <a:buFontTx/>
              <a:buChar char="-"/>
            </a:pPr>
            <a:r>
              <a:rPr lang="en-US" dirty="0"/>
              <a:t>Other important schedule information can be found in the Special Provisions such as:</a:t>
            </a:r>
          </a:p>
          <a:p>
            <a:pPr marL="521402" lvl="1" indent="-142201">
              <a:buFontTx/>
              <a:buChar char="-"/>
            </a:pPr>
            <a:r>
              <a:rPr lang="en-US" dirty="0"/>
              <a:t>Interim and Final completion dates</a:t>
            </a:r>
          </a:p>
          <a:p>
            <a:pPr marL="521402" lvl="1" indent="-142201">
              <a:buFontTx/>
              <a:buChar char="-"/>
            </a:pPr>
            <a:r>
              <a:rPr lang="en-US" dirty="0"/>
              <a:t>Staging requirements</a:t>
            </a:r>
          </a:p>
          <a:p>
            <a:pPr marL="521402" lvl="1" indent="-142201">
              <a:buFontTx/>
              <a:buChar char="-"/>
            </a:pPr>
            <a:r>
              <a:rPr lang="en-US" dirty="0"/>
              <a:t>Holiday Work Restrictions</a:t>
            </a:r>
          </a:p>
          <a:p>
            <a:pPr marL="521402" lvl="1" indent="-142201">
              <a:buFontTx/>
              <a:buChar char="-"/>
            </a:pPr>
            <a:r>
              <a:rPr lang="en-US" dirty="0"/>
              <a:t>Ask audience for other examples of schedule information in the Special Provisions</a:t>
            </a:r>
          </a:p>
        </p:txBody>
      </p:sp>
      <p:sp>
        <p:nvSpPr>
          <p:cNvPr id="4" name="Header Placeholder 3"/>
          <p:cNvSpPr>
            <a:spLocks noGrp="1"/>
          </p:cNvSpPr>
          <p:nvPr>
            <p:ph type="hdr" sz="quarter"/>
          </p:nvPr>
        </p:nvSpPr>
        <p:spPr/>
        <p:txBody>
          <a:bodyPr/>
          <a:lstStyle/>
          <a:p>
            <a:r>
              <a:rPr lang="en-US"/>
              <a:t>Critical Path Method (CPM) - Introduction to the Schedule Review Process</a:t>
            </a:r>
          </a:p>
        </p:txBody>
      </p:sp>
      <p:sp>
        <p:nvSpPr>
          <p:cNvPr id="5" name="Footer Placeholder 4"/>
          <p:cNvSpPr>
            <a:spLocks noGrp="1"/>
          </p:cNvSpPr>
          <p:nvPr>
            <p:ph type="ftr" sz="quarter" idx="4"/>
          </p:nvPr>
        </p:nvSpPr>
        <p:spPr/>
        <p:txBody>
          <a:bodyPr/>
          <a:lstStyle/>
          <a:p>
            <a:r>
              <a:rPr lang="en-US"/>
              <a:t>Wisconsin Department of Transportation</a:t>
            </a:r>
          </a:p>
        </p:txBody>
      </p:sp>
      <p:sp>
        <p:nvSpPr>
          <p:cNvPr id="6" name="Slide Number Placeholder 5"/>
          <p:cNvSpPr>
            <a:spLocks noGrp="1"/>
          </p:cNvSpPr>
          <p:nvPr>
            <p:ph type="sldNum" sz="quarter" idx="5"/>
          </p:nvPr>
        </p:nvSpPr>
        <p:spPr/>
        <p:txBody>
          <a:bodyPr/>
          <a:lstStyle/>
          <a:p>
            <a:fld id="{275C5B2A-C6C1-46CD-8323-5F37F4106C05}" type="slidenum">
              <a:rPr lang="en-US" smtClean="0"/>
              <a:t>27</a:t>
            </a:fld>
            <a:endParaRPr lang="en-US"/>
          </a:p>
        </p:txBody>
      </p:sp>
    </p:spTree>
    <p:extLst>
      <p:ext uri="{BB962C8B-B14F-4D97-AF65-F5344CB8AC3E}">
        <p14:creationId xmlns:p14="http://schemas.microsoft.com/office/powerpoint/2010/main" val="4555195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 of a Special Provision that replaces the Standard Specifications</a:t>
            </a:r>
          </a:p>
          <a:p>
            <a:pPr marL="142201" indent="-142201">
              <a:buFontTx/>
              <a:buChar char="-"/>
            </a:pPr>
            <a:r>
              <a:rPr lang="en-US" dirty="0"/>
              <a:t>Open link and show example and article headings</a:t>
            </a:r>
          </a:p>
          <a:p>
            <a:pPr marL="142201" indent="-142201">
              <a:buFontTx/>
              <a:buChar char="-"/>
            </a:pPr>
            <a:endParaRPr lang="en-US" dirty="0"/>
          </a:p>
        </p:txBody>
      </p:sp>
      <p:sp>
        <p:nvSpPr>
          <p:cNvPr id="4" name="Header Placeholder 3"/>
          <p:cNvSpPr>
            <a:spLocks noGrp="1"/>
          </p:cNvSpPr>
          <p:nvPr>
            <p:ph type="hdr" sz="quarter"/>
          </p:nvPr>
        </p:nvSpPr>
        <p:spPr/>
        <p:txBody>
          <a:bodyPr/>
          <a:lstStyle/>
          <a:p>
            <a:r>
              <a:rPr lang="en-US"/>
              <a:t>Critical Path Method (CPM) - Introduction to the Schedule Review Process</a:t>
            </a:r>
          </a:p>
        </p:txBody>
      </p:sp>
      <p:sp>
        <p:nvSpPr>
          <p:cNvPr id="5" name="Footer Placeholder 4"/>
          <p:cNvSpPr>
            <a:spLocks noGrp="1"/>
          </p:cNvSpPr>
          <p:nvPr>
            <p:ph type="ftr" sz="quarter" idx="4"/>
          </p:nvPr>
        </p:nvSpPr>
        <p:spPr/>
        <p:txBody>
          <a:bodyPr/>
          <a:lstStyle/>
          <a:p>
            <a:r>
              <a:rPr lang="en-US"/>
              <a:t>Wisconsin Department of Transportation</a:t>
            </a:r>
          </a:p>
        </p:txBody>
      </p:sp>
      <p:sp>
        <p:nvSpPr>
          <p:cNvPr id="6" name="Slide Number Placeholder 5"/>
          <p:cNvSpPr>
            <a:spLocks noGrp="1"/>
          </p:cNvSpPr>
          <p:nvPr>
            <p:ph type="sldNum" sz="quarter" idx="5"/>
          </p:nvPr>
        </p:nvSpPr>
        <p:spPr/>
        <p:txBody>
          <a:bodyPr/>
          <a:lstStyle/>
          <a:p>
            <a:fld id="{275C5B2A-C6C1-46CD-8323-5F37F4106C05}" type="slidenum">
              <a:rPr lang="en-US" smtClean="0"/>
              <a:t>28</a:t>
            </a:fld>
            <a:endParaRPr lang="en-US"/>
          </a:p>
        </p:txBody>
      </p:sp>
    </p:spTree>
    <p:extLst>
      <p:ext uri="{BB962C8B-B14F-4D97-AF65-F5344CB8AC3E}">
        <p14:creationId xmlns:p14="http://schemas.microsoft.com/office/powerpoint/2010/main" val="25140872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Sequence of IWP submittal with requirements shown based on Standard Specifications</a:t>
            </a:r>
          </a:p>
          <a:p>
            <a:pPr marL="142201" indent="-142201">
              <a:buFontTx/>
              <a:buChar char="-"/>
            </a:pPr>
            <a:r>
              <a:rPr lang="en-US" dirty="0"/>
              <a:t>Special Provisions may include other requirements</a:t>
            </a:r>
          </a:p>
          <a:p>
            <a:pPr marL="521402" lvl="1" indent="-142201">
              <a:buFontTx/>
              <a:buChar char="-"/>
            </a:pPr>
            <a:r>
              <a:rPr lang="en-US" dirty="0"/>
              <a:t>Often requires details in the first 90 calendar days</a:t>
            </a:r>
          </a:p>
          <a:p>
            <a:pPr marL="521402" lvl="1" indent="-142201">
              <a:buFontTx/>
              <a:buChar char="-"/>
            </a:pPr>
            <a:r>
              <a:rPr lang="en-US" dirty="0"/>
              <a:t>Provide summary activities for the balance of the project</a:t>
            </a:r>
          </a:p>
          <a:p>
            <a:pPr marL="521402" lvl="1" indent="-142201">
              <a:buFontTx/>
              <a:buChar char="-"/>
            </a:pPr>
            <a:r>
              <a:rPr lang="en-US" dirty="0"/>
              <a:t>Ensure IWP shows completion the work within the interim and final completion dates</a:t>
            </a:r>
          </a:p>
          <a:p>
            <a:pPr marL="521402" lvl="1" indent="-142201">
              <a:buFontTx/>
              <a:buChar char="-"/>
            </a:pPr>
            <a:endParaRPr lang="en-US" dirty="0"/>
          </a:p>
          <a:p>
            <a:pPr marL="142201" indent="-142201">
              <a:buFontTx/>
              <a:buChar char="-"/>
            </a:pPr>
            <a:endParaRPr lang="en-US" dirty="0"/>
          </a:p>
        </p:txBody>
      </p:sp>
      <p:sp>
        <p:nvSpPr>
          <p:cNvPr id="4" name="Header Placeholder 3"/>
          <p:cNvSpPr>
            <a:spLocks noGrp="1"/>
          </p:cNvSpPr>
          <p:nvPr>
            <p:ph type="hdr" sz="quarter"/>
          </p:nvPr>
        </p:nvSpPr>
        <p:spPr/>
        <p:txBody>
          <a:bodyPr/>
          <a:lstStyle/>
          <a:p>
            <a:r>
              <a:rPr lang="en-US"/>
              <a:t>Critical Path Method (CPM) - Introduction to the Schedule Review Process</a:t>
            </a:r>
          </a:p>
        </p:txBody>
      </p:sp>
      <p:sp>
        <p:nvSpPr>
          <p:cNvPr id="5" name="Footer Placeholder 4"/>
          <p:cNvSpPr>
            <a:spLocks noGrp="1"/>
          </p:cNvSpPr>
          <p:nvPr>
            <p:ph type="ftr" sz="quarter" idx="4"/>
          </p:nvPr>
        </p:nvSpPr>
        <p:spPr/>
        <p:txBody>
          <a:bodyPr/>
          <a:lstStyle/>
          <a:p>
            <a:r>
              <a:rPr lang="en-US"/>
              <a:t>Wisconsin Department of Transportation</a:t>
            </a:r>
          </a:p>
        </p:txBody>
      </p:sp>
      <p:sp>
        <p:nvSpPr>
          <p:cNvPr id="6" name="Slide Number Placeholder 5"/>
          <p:cNvSpPr>
            <a:spLocks noGrp="1"/>
          </p:cNvSpPr>
          <p:nvPr>
            <p:ph type="sldNum" sz="quarter" idx="5"/>
          </p:nvPr>
        </p:nvSpPr>
        <p:spPr/>
        <p:txBody>
          <a:bodyPr/>
          <a:lstStyle/>
          <a:p>
            <a:fld id="{275C5B2A-C6C1-46CD-8323-5F37F4106C05}" type="slidenum">
              <a:rPr lang="en-US" smtClean="0"/>
              <a:t>29</a:t>
            </a:fld>
            <a:endParaRPr lang="en-US"/>
          </a:p>
        </p:txBody>
      </p:sp>
    </p:spTree>
    <p:extLst>
      <p:ext uri="{BB962C8B-B14F-4D97-AF65-F5344CB8AC3E}">
        <p14:creationId xmlns:p14="http://schemas.microsoft.com/office/powerpoint/2010/main" val="5315399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t>Critical Path Method (CPM) - Introduction to the Schedule Review Process</a:t>
            </a:r>
          </a:p>
        </p:txBody>
      </p:sp>
      <p:sp>
        <p:nvSpPr>
          <p:cNvPr id="5" name="Footer Placeholder 4"/>
          <p:cNvSpPr>
            <a:spLocks noGrp="1"/>
          </p:cNvSpPr>
          <p:nvPr>
            <p:ph type="ftr" sz="quarter" idx="4"/>
          </p:nvPr>
        </p:nvSpPr>
        <p:spPr/>
        <p:txBody>
          <a:bodyPr/>
          <a:lstStyle/>
          <a:p>
            <a:r>
              <a:rPr lang="en-US"/>
              <a:t>Wisconsin Department of Transportation</a:t>
            </a:r>
          </a:p>
        </p:txBody>
      </p:sp>
      <p:sp>
        <p:nvSpPr>
          <p:cNvPr id="6" name="Slide Number Placeholder 5"/>
          <p:cNvSpPr>
            <a:spLocks noGrp="1"/>
          </p:cNvSpPr>
          <p:nvPr>
            <p:ph type="sldNum" sz="quarter" idx="5"/>
          </p:nvPr>
        </p:nvSpPr>
        <p:spPr/>
        <p:txBody>
          <a:bodyPr/>
          <a:lstStyle/>
          <a:p>
            <a:fld id="{275C5B2A-C6C1-46CD-8323-5F37F4106C05}" type="slidenum">
              <a:rPr lang="en-US" smtClean="0"/>
              <a:t>3</a:t>
            </a:fld>
            <a:endParaRPr lang="en-US"/>
          </a:p>
        </p:txBody>
      </p:sp>
    </p:spTree>
    <p:extLst>
      <p:ext uri="{BB962C8B-B14F-4D97-AF65-F5344CB8AC3E}">
        <p14:creationId xmlns:p14="http://schemas.microsoft.com/office/powerpoint/2010/main" val="66282810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Sequence of baseline submittal requirements shown based on Standard Specifications</a:t>
            </a:r>
          </a:p>
          <a:p>
            <a:pPr marL="142201" indent="-142201">
              <a:buFontTx/>
              <a:buChar char="-"/>
            </a:pPr>
            <a:r>
              <a:rPr lang="en-US" dirty="0"/>
              <a:t>Special Provisions may include additional requirements</a:t>
            </a:r>
          </a:p>
          <a:p>
            <a:pPr marL="521402" lvl="1" indent="-142201">
              <a:buFontTx/>
              <a:buChar char="-"/>
            </a:pPr>
            <a:r>
              <a:rPr lang="en-US" dirty="0"/>
              <a:t>Often includes activity and duration requirements</a:t>
            </a:r>
          </a:p>
        </p:txBody>
      </p:sp>
      <p:sp>
        <p:nvSpPr>
          <p:cNvPr id="4" name="Header Placeholder 3"/>
          <p:cNvSpPr>
            <a:spLocks noGrp="1"/>
          </p:cNvSpPr>
          <p:nvPr>
            <p:ph type="hdr" sz="quarter"/>
          </p:nvPr>
        </p:nvSpPr>
        <p:spPr/>
        <p:txBody>
          <a:bodyPr/>
          <a:lstStyle/>
          <a:p>
            <a:r>
              <a:rPr lang="en-US"/>
              <a:t>Critical Path Method (CPM) - Introduction to the Schedule Review Process</a:t>
            </a:r>
          </a:p>
        </p:txBody>
      </p:sp>
      <p:sp>
        <p:nvSpPr>
          <p:cNvPr id="5" name="Footer Placeholder 4"/>
          <p:cNvSpPr>
            <a:spLocks noGrp="1"/>
          </p:cNvSpPr>
          <p:nvPr>
            <p:ph type="ftr" sz="quarter" idx="4"/>
          </p:nvPr>
        </p:nvSpPr>
        <p:spPr/>
        <p:txBody>
          <a:bodyPr/>
          <a:lstStyle/>
          <a:p>
            <a:r>
              <a:rPr lang="en-US"/>
              <a:t>Wisconsin Department of Transportation</a:t>
            </a:r>
          </a:p>
        </p:txBody>
      </p:sp>
      <p:sp>
        <p:nvSpPr>
          <p:cNvPr id="6" name="Slide Number Placeholder 5"/>
          <p:cNvSpPr>
            <a:spLocks noGrp="1"/>
          </p:cNvSpPr>
          <p:nvPr>
            <p:ph type="sldNum" sz="quarter" idx="5"/>
          </p:nvPr>
        </p:nvSpPr>
        <p:spPr/>
        <p:txBody>
          <a:bodyPr/>
          <a:lstStyle/>
          <a:p>
            <a:fld id="{275C5B2A-C6C1-46CD-8323-5F37F4106C05}" type="slidenum">
              <a:rPr lang="en-US" smtClean="0"/>
              <a:t>30</a:t>
            </a:fld>
            <a:endParaRPr lang="en-US"/>
          </a:p>
        </p:txBody>
      </p:sp>
    </p:spTree>
    <p:extLst>
      <p:ext uri="{BB962C8B-B14F-4D97-AF65-F5344CB8AC3E}">
        <p14:creationId xmlns:p14="http://schemas.microsoft.com/office/powerpoint/2010/main" val="303115634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Sequence of update submittal requirements of Standard Specifications shown:</a:t>
            </a:r>
          </a:p>
          <a:p>
            <a:pPr marL="142201" indent="-142201">
              <a:buFontTx/>
              <a:buChar char="-"/>
            </a:pPr>
            <a:r>
              <a:rPr lang="en-US" dirty="0"/>
              <a:t>Special Provisions may include additional requirements</a:t>
            </a:r>
          </a:p>
          <a:p>
            <a:endParaRPr lang="en-US" dirty="0"/>
          </a:p>
          <a:p>
            <a:r>
              <a:rPr lang="en-US" dirty="0"/>
              <a:t>Note the timing of these steps is important.  Project teams should endeavor to meet these requirements as defined in the contract documents.</a:t>
            </a:r>
          </a:p>
          <a:p>
            <a:pPr marL="142201" indent="-142201">
              <a:buFontTx/>
              <a:buChar char="-"/>
            </a:pPr>
            <a:endParaRPr lang="en-US" dirty="0"/>
          </a:p>
        </p:txBody>
      </p:sp>
      <p:sp>
        <p:nvSpPr>
          <p:cNvPr id="4" name="Header Placeholder 3"/>
          <p:cNvSpPr>
            <a:spLocks noGrp="1"/>
          </p:cNvSpPr>
          <p:nvPr>
            <p:ph type="hdr" sz="quarter"/>
          </p:nvPr>
        </p:nvSpPr>
        <p:spPr/>
        <p:txBody>
          <a:bodyPr/>
          <a:lstStyle/>
          <a:p>
            <a:r>
              <a:rPr lang="en-US"/>
              <a:t>Critical Path Method (CPM) - Introduction to the Schedule Review Process</a:t>
            </a:r>
          </a:p>
        </p:txBody>
      </p:sp>
      <p:sp>
        <p:nvSpPr>
          <p:cNvPr id="5" name="Footer Placeholder 4"/>
          <p:cNvSpPr>
            <a:spLocks noGrp="1"/>
          </p:cNvSpPr>
          <p:nvPr>
            <p:ph type="ftr" sz="quarter" idx="4"/>
          </p:nvPr>
        </p:nvSpPr>
        <p:spPr/>
        <p:txBody>
          <a:bodyPr/>
          <a:lstStyle/>
          <a:p>
            <a:r>
              <a:rPr lang="en-US"/>
              <a:t>Wisconsin Department of Transportation</a:t>
            </a:r>
          </a:p>
        </p:txBody>
      </p:sp>
      <p:sp>
        <p:nvSpPr>
          <p:cNvPr id="6" name="Slide Number Placeholder 5"/>
          <p:cNvSpPr>
            <a:spLocks noGrp="1"/>
          </p:cNvSpPr>
          <p:nvPr>
            <p:ph type="sldNum" sz="quarter" idx="5"/>
          </p:nvPr>
        </p:nvSpPr>
        <p:spPr/>
        <p:txBody>
          <a:bodyPr/>
          <a:lstStyle/>
          <a:p>
            <a:fld id="{275C5B2A-C6C1-46CD-8323-5F37F4106C05}" type="slidenum">
              <a:rPr lang="en-US" smtClean="0"/>
              <a:t>31</a:t>
            </a:fld>
            <a:endParaRPr lang="en-US"/>
          </a:p>
        </p:txBody>
      </p:sp>
    </p:spTree>
    <p:extLst>
      <p:ext uri="{BB962C8B-B14F-4D97-AF65-F5344CB8AC3E}">
        <p14:creationId xmlns:p14="http://schemas.microsoft.com/office/powerpoint/2010/main" val="195950472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Unexpected events or issues may arise on a project.  The department can request revisions to the contractor’s schedule.</a:t>
            </a:r>
          </a:p>
          <a:p>
            <a:endParaRPr lang="en-US" dirty="0"/>
          </a:p>
          <a:p>
            <a:r>
              <a:rPr lang="en-US" dirty="0"/>
              <a:t>Provisions shown are from the Standard Specifications, Special Provisions may be different.</a:t>
            </a:r>
          </a:p>
        </p:txBody>
      </p:sp>
      <p:sp>
        <p:nvSpPr>
          <p:cNvPr id="4" name="Header Placeholder 3"/>
          <p:cNvSpPr>
            <a:spLocks noGrp="1"/>
          </p:cNvSpPr>
          <p:nvPr>
            <p:ph type="hdr" sz="quarter"/>
          </p:nvPr>
        </p:nvSpPr>
        <p:spPr/>
        <p:txBody>
          <a:bodyPr/>
          <a:lstStyle/>
          <a:p>
            <a:r>
              <a:rPr lang="en-US"/>
              <a:t>Critical Path Method (CPM) - Introduction to the Schedule Review Process</a:t>
            </a:r>
          </a:p>
        </p:txBody>
      </p:sp>
      <p:sp>
        <p:nvSpPr>
          <p:cNvPr id="5" name="Footer Placeholder 4"/>
          <p:cNvSpPr>
            <a:spLocks noGrp="1"/>
          </p:cNvSpPr>
          <p:nvPr>
            <p:ph type="ftr" sz="quarter" idx="4"/>
          </p:nvPr>
        </p:nvSpPr>
        <p:spPr/>
        <p:txBody>
          <a:bodyPr/>
          <a:lstStyle/>
          <a:p>
            <a:r>
              <a:rPr lang="en-US"/>
              <a:t>Wisconsin Department of Transportation</a:t>
            </a:r>
          </a:p>
        </p:txBody>
      </p:sp>
      <p:sp>
        <p:nvSpPr>
          <p:cNvPr id="6" name="Slide Number Placeholder 5"/>
          <p:cNvSpPr>
            <a:spLocks noGrp="1"/>
          </p:cNvSpPr>
          <p:nvPr>
            <p:ph type="sldNum" sz="quarter" idx="5"/>
          </p:nvPr>
        </p:nvSpPr>
        <p:spPr/>
        <p:txBody>
          <a:bodyPr/>
          <a:lstStyle/>
          <a:p>
            <a:fld id="{275C5B2A-C6C1-46CD-8323-5F37F4106C05}" type="slidenum">
              <a:rPr lang="en-US" smtClean="0"/>
              <a:t>32</a:t>
            </a:fld>
            <a:endParaRPr lang="en-US"/>
          </a:p>
        </p:txBody>
      </p:sp>
    </p:spTree>
    <p:extLst>
      <p:ext uri="{BB962C8B-B14F-4D97-AF65-F5344CB8AC3E}">
        <p14:creationId xmlns:p14="http://schemas.microsoft.com/office/powerpoint/2010/main" val="361716134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Finally, it’s important to consider weather when developing a CPM schedule.</a:t>
            </a:r>
          </a:p>
          <a:p>
            <a:pPr marL="142201" indent="-142201">
              <a:buFontTx/>
              <a:buChar char="-"/>
            </a:pPr>
            <a:r>
              <a:rPr lang="en-US" dirty="0"/>
              <a:t>Standard Specifications an anticipated number of weather days each month (open link).</a:t>
            </a:r>
          </a:p>
          <a:p>
            <a:pPr marL="142201" indent="-142201">
              <a:buFontTx/>
              <a:buChar char="-"/>
            </a:pPr>
            <a:r>
              <a:rPr lang="en-US" dirty="0"/>
              <a:t>Engineer will entertain requests for time extension due to weather only when actual number of adverse days exceed the anticipated number.</a:t>
            </a:r>
          </a:p>
          <a:p>
            <a:pPr marL="142201" indent="-142201">
              <a:buFontTx/>
              <a:buChar char="-"/>
            </a:pPr>
            <a:r>
              <a:rPr lang="en-US" dirty="0"/>
              <a:t>Adverse weather is often modeled in the schedule calendar (open link).</a:t>
            </a:r>
          </a:p>
        </p:txBody>
      </p:sp>
      <p:sp>
        <p:nvSpPr>
          <p:cNvPr id="4" name="Header Placeholder 3"/>
          <p:cNvSpPr>
            <a:spLocks noGrp="1"/>
          </p:cNvSpPr>
          <p:nvPr>
            <p:ph type="hdr" sz="quarter"/>
          </p:nvPr>
        </p:nvSpPr>
        <p:spPr/>
        <p:txBody>
          <a:bodyPr/>
          <a:lstStyle/>
          <a:p>
            <a:r>
              <a:rPr lang="en-US"/>
              <a:t>Critical Path Method (CPM) - Introduction to the Schedule Review Process</a:t>
            </a:r>
          </a:p>
        </p:txBody>
      </p:sp>
      <p:sp>
        <p:nvSpPr>
          <p:cNvPr id="5" name="Footer Placeholder 4"/>
          <p:cNvSpPr>
            <a:spLocks noGrp="1"/>
          </p:cNvSpPr>
          <p:nvPr>
            <p:ph type="ftr" sz="quarter" idx="4"/>
          </p:nvPr>
        </p:nvSpPr>
        <p:spPr/>
        <p:txBody>
          <a:bodyPr/>
          <a:lstStyle/>
          <a:p>
            <a:r>
              <a:rPr lang="en-US"/>
              <a:t>Wisconsin Department of Transportation</a:t>
            </a:r>
          </a:p>
        </p:txBody>
      </p:sp>
      <p:sp>
        <p:nvSpPr>
          <p:cNvPr id="6" name="Slide Number Placeholder 5"/>
          <p:cNvSpPr>
            <a:spLocks noGrp="1"/>
          </p:cNvSpPr>
          <p:nvPr>
            <p:ph type="sldNum" sz="quarter" idx="5"/>
          </p:nvPr>
        </p:nvSpPr>
        <p:spPr/>
        <p:txBody>
          <a:bodyPr/>
          <a:lstStyle/>
          <a:p>
            <a:fld id="{275C5B2A-C6C1-46CD-8323-5F37F4106C05}" type="slidenum">
              <a:rPr lang="en-US" smtClean="0"/>
              <a:t>33</a:t>
            </a:fld>
            <a:endParaRPr lang="en-US"/>
          </a:p>
        </p:txBody>
      </p:sp>
    </p:spTree>
    <p:extLst>
      <p:ext uri="{BB962C8B-B14F-4D97-AF65-F5344CB8AC3E}">
        <p14:creationId xmlns:p14="http://schemas.microsoft.com/office/powerpoint/2010/main" val="68320902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section will discuss</a:t>
            </a:r>
          </a:p>
          <a:p>
            <a:pPr marL="142201" indent="-142201">
              <a:buFontTx/>
              <a:buChar char="-"/>
            </a:pPr>
            <a:r>
              <a:rPr lang="en-US" dirty="0"/>
              <a:t>What to review in a baseline schedule</a:t>
            </a:r>
          </a:p>
          <a:p>
            <a:pPr marL="142201" indent="-142201">
              <a:buFontTx/>
              <a:buChar char="-"/>
            </a:pPr>
            <a:r>
              <a:rPr lang="en-US" dirty="0"/>
              <a:t>Addresses the use of float in a schedule</a:t>
            </a:r>
          </a:p>
          <a:p>
            <a:pPr marL="142201" indent="-142201">
              <a:buFontTx/>
              <a:buChar char="-"/>
            </a:pPr>
            <a:r>
              <a:rPr lang="en-US" dirty="0"/>
              <a:t>Properties of good schedule vs. schedule shortcomings</a:t>
            </a:r>
          </a:p>
          <a:p>
            <a:pPr marL="142201" indent="-142201">
              <a:buFontTx/>
              <a:buChar char="-"/>
            </a:pPr>
            <a:r>
              <a:rPr lang="en-US" dirty="0"/>
              <a:t>Baseline examples and a short exercise</a:t>
            </a:r>
          </a:p>
          <a:p>
            <a:pPr marL="142201" indent="-142201">
              <a:buFontTx/>
              <a:buChar char="-"/>
            </a:pPr>
            <a:endParaRPr lang="en-US" dirty="0"/>
          </a:p>
          <a:p>
            <a:r>
              <a:rPr lang="en-US" dirty="0"/>
              <a:t>Open File Explorer to show list of reports and discuss what is provided for the reviewer to review.</a:t>
            </a:r>
          </a:p>
        </p:txBody>
      </p:sp>
      <p:sp>
        <p:nvSpPr>
          <p:cNvPr id="4" name="Header Placeholder 3"/>
          <p:cNvSpPr>
            <a:spLocks noGrp="1"/>
          </p:cNvSpPr>
          <p:nvPr>
            <p:ph type="hdr" sz="quarter"/>
          </p:nvPr>
        </p:nvSpPr>
        <p:spPr/>
        <p:txBody>
          <a:bodyPr/>
          <a:lstStyle/>
          <a:p>
            <a:r>
              <a:rPr lang="en-US"/>
              <a:t>Critical Path Method (CPM) - Introduction to the Schedule Review Process</a:t>
            </a:r>
          </a:p>
        </p:txBody>
      </p:sp>
      <p:sp>
        <p:nvSpPr>
          <p:cNvPr id="5" name="Footer Placeholder 4"/>
          <p:cNvSpPr>
            <a:spLocks noGrp="1"/>
          </p:cNvSpPr>
          <p:nvPr>
            <p:ph type="ftr" sz="quarter" idx="4"/>
          </p:nvPr>
        </p:nvSpPr>
        <p:spPr/>
        <p:txBody>
          <a:bodyPr/>
          <a:lstStyle/>
          <a:p>
            <a:r>
              <a:rPr lang="en-US"/>
              <a:t>Wisconsin Department of Transportation</a:t>
            </a:r>
          </a:p>
        </p:txBody>
      </p:sp>
      <p:sp>
        <p:nvSpPr>
          <p:cNvPr id="6" name="Slide Number Placeholder 5"/>
          <p:cNvSpPr>
            <a:spLocks noGrp="1"/>
          </p:cNvSpPr>
          <p:nvPr>
            <p:ph type="sldNum" sz="quarter" idx="5"/>
          </p:nvPr>
        </p:nvSpPr>
        <p:spPr/>
        <p:txBody>
          <a:bodyPr/>
          <a:lstStyle/>
          <a:p>
            <a:fld id="{275C5B2A-C6C1-46CD-8323-5F37F4106C05}" type="slidenum">
              <a:rPr lang="en-US" smtClean="0"/>
              <a:t>34</a:t>
            </a:fld>
            <a:endParaRPr lang="en-US"/>
          </a:p>
        </p:txBody>
      </p:sp>
    </p:spTree>
    <p:extLst>
      <p:ext uri="{BB962C8B-B14F-4D97-AF65-F5344CB8AC3E}">
        <p14:creationId xmlns:p14="http://schemas.microsoft.com/office/powerpoint/2010/main" val="5387097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Reviews look at a wide variety of information in a baseline schedule.</a:t>
            </a:r>
          </a:p>
          <a:p>
            <a:pPr marL="142201" indent="-142201">
              <a:buFontTx/>
              <a:buChar char="-"/>
            </a:pPr>
            <a:r>
              <a:rPr lang="en-US" dirty="0">
                <a:cs typeface="Calibri"/>
              </a:rPr>
              <a:t>A template is provided that give a general setup in the software</a:t>
            </a:r>
          </a:p>
          <a:p>
            <a:pPr marL="521402" lvl="1" indent="-142201">
              <a:buFontTx/>
              <a:buChar char="-"/>
            </a:pPr>
            <a:r>
              <a:rPr lang="en-US" dirty="0">
                <a:cs typeface="Calibri"/>
              </a:rPr>
              <a:t>Encourages proper use of WBS, calendars, and activity codes</a:t>
            </a:r>
          </a:p>
          <a:p>
            <a:pPr marL="142201" indent="-142201">
              <a:buFontTx/>
              <a:buChar char="-"/>
            </a:pPr>
            <a:r>
              <a:rPr lang="en-US" dirty="0">
                <a:cs typeface="Calibri"/>
              </a:rPr>
              <a:t>WBS should organize the project in a logical format that is easy to follow</a:t>
            </a:r>
          </a:p>
          <a:p>
            <a:pPr marL="142201" indent="-142201">
              <a:buFontTx/>
              <a:buChar char="-"/>
            </a:pPr>
            <a:r>
              <a:rPr lang="en-US" dirty="0">
                <a:cs typeface="Calibri"/>
              </a:rPr>
              <a:t>Review procurement, utility, and third-party examples</a:t>
            </a:r>
          </a:p>
          <a:p>
            <a:pPr marL="142201" indent="-142201">
              <a:buFontTx/>
              <a:buChar char="-"/>
            </a:pPr>
            <a:r>
              <a:rPr lang="en-US" dirty="0">
                <a:cs typeface="Calibri"/>
              </a:rPr>
              <a:t>Appropriate logic can be inferred from the activity dates</a:t>
            </a:r>
          </a:p>
          <a:p>
            <a:pPr marL="142201" indent="-142201">
              <a:buFontTx/>
              <a:buChar char="-"/>
            </a:pPr>
            <a:r>
              <a:rPr lang="en-US" dirty="0">
                <a:cs typeface="Calibri"/>
              </a:rPr>
              <a:t>Production rates can be interpreted from the durations</a:t>
            </a:r>
          </a:p>
          <a:p>
            <a:pPr marL="142201" indent="-142201">
              <a:buFontTx/>
              <a:buChar char="-"/>
            </a:pPr>
            <a:endParaRPr lang="en-US" dirty="0">
              <a:cs typeface="Calibri"/>
            </a:endParaRPr>
          </a:p>
        </p:txBody>
      </p:sp>
      <p:sp>
        <p:nvSpPr>
          <p:cNvPr id="4" name="Header Placeholder 3"/>
          <p:cNvSpPr>
            <a:spLocks noGrp="1"/>
          </p:cNvSpPr>
          <p:nvPr>
            <p:ph type="hdr" sz="quarter"/>
          </p:nvPr>
        </p:nvSpPr>
        <p:spPr/>
        <p:txBody>
          <a:bodyPr/>
          <a:lstStyle/>
          <a:p>
            <a:r>
              <a:rPr lang="en-US"/>
              <a:t>Critical Path Method (CPM) - Introduction to the Schedule Review Process</a:t>
            </a:r>
          </a:p>
        </p:txBody>
      </p:sp>
      <p:sp>
        <p:nvSpPr>
          <p:cNvPr id="5" name="Footer Placeholder 4"/>
          <p:cNvSpPr>
            <a:spLocks noGrp="1"/>
          </p:cNvSpPr>
          <p:nvPr>
            <p:ph type="ftr" sz="quarter" idx="4"/>
          </p:nvPr>
        </p:nvSpPr>
        <p:spPr/>
        <p:txBody>
          <a:bodyPr/>
          <a:lstStyle/>
          <a:p>
            <a:r>
              <a:rPr lang="en-US"/>
              <a:t>Wisconsin Department of Transportation</a:t>
            </a:r>
          </a:p>
        </p:txBody>
      </p:sp>
      <p:sp>
        <p:nvSpPr>
          <p:cNvPr id="6" name="Slide Number Placeholder 5"/>
          <p:cNvSpPr>
            <a:spLocks noGrp="1"/>
          </p:cNvSpPr>
          <p:nvPr>
            <p:ph type="sldNum" sz="quarter" idx="5"/>
          </p:nvPr>
        </p:nvSpPr>
        <p:spPr/>
        <p:txBody>
          <a:bodyPr/>
          <a:lstStyle/>
          <a:p>
            <a:fld id="{275C5B2A-C6C1-46CD-8323-5F37F4106C05}" type="slidenum">
              <a:rPr lang="en-US" smtClean="0"/>
              <a:t>35</a:t>
            </a:fld>
            <a:endParaRPr lang="en-US"/>
          </a:p>
        </p:txBody>
      </p:sp>
    </p:spTree>
    <p:extLst>
      <p:ext uri="{BB962C8B-B14F-4D97-AF65-F5344CB8AC3E}">
        <p14:creationId xmlns:p14="http://schemas.microsoft.com/office/powerpoint/2010/main" val="212604026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Constraints can and do override schedule logic</a:t>
            </a:r>
          </a:p>
          <a:p>
            <a:pPr marL="142201" indent="-142201">
              <a:buFontTx/>
              <a:buChar char="-"/>
            </a:pPr>
            <a:r>
              <a:rPr lang="en-US" dirty="0"/>
              <a:t>Constraint dates can be identified by the asterisks by the start or finish date</a:t>
            </a:r>
          </a:p>
          <a:p>
            <a:pPr marL="142201" indent="-142201">
              <a:buFontTx/>
              <a:buChar char="-"/>
            </a:pPr>
            <a:r>
              <a:rPr lang="en-US" dirty="0"/>
              <a:t>As late as possible constraints (zero free float) is a way to suppress schedule float</a:t>
            </a:r>
          </a:p>
          <a:p>
            <a:pPr marL="142201" indent="-142201">
              <a:buFontTx/>
              <a:buChar char="-"/>
            </a:pPr>
            <a:endParaRPr lang="en-US" dirty="0"/>
          </a:p>
          <a:p>
            <a:r>
              <a:rPr lang="en-US" dirty="0"/>
              <a:t>Level of detail does not exclude any scopes of work</a:t>
            </a:r>
          </a:p>
          <a:p>
            <a:endParaRPr lang="en-US" dirty="0"/>
          </a:p>
          <a:p>
            <a:r>
              <a:rPr lang="en-US" dirty="0"/>
              <a:t>Equipment and work force requirements can be inferred from activities scheduled to occur simultaneously</a:t>
            </a:r>
          </a:p>
        </p:txBody>
      </p:sp>
      <p:sp>
        <p:nvSpPr>
          <p:cNvPr id="4" name="Header Placeholder 3"/>
          <p:cNvSpPr>
            <a:spLocks noGrp="1"/>
          </p:cNvSpPr>
          <p:nvPr>
            <p:ph type="hdr" sz="quarter"/>
          </p:nvPr>
        </p:nvSpPr>
        <p:spPr/>
        <p:txBody>
          <a:bodyPr/>
          <a:lstStyle/>
          <a:p>
            <a:r>
              <a:rPr lang="en-US"/>
              <a:t>Critical Path Method (CPM) - Introduction to the Schedule Review Process</a:t>
            </a:r>
          </a:p>
        </p:txBody>
      </p:sp>
      <p:sp>
        <p:nvSpPr>
          <p:cNvPr id="5" name="Footer Placeholder 4"/>
          <p:cNvSpPr>
            <a:spLocks noGrp="1"/>
          </p:cNvSpPr>
          <p:nvPr>
            <p:ph type="ftr" sz="quarter" idx="4"/>
          </p:nvPr>
        </p:nvSpPr>
        <p:spPr/>
        <p:txBody>
          <a:bodyPr/>
          <a:lstStyle/>
          <a:p>
            <a:r>
              <a:rPr lang="en-US"/>
              <a:t>Wisconsin Department of Transportation</a:t>
            </a:r>
          </a:p>
        </p:txBody>
      </p:sp>
      <p:sp>
        <p:nvSpPr>
          <p:cNvPr id="6" name="Slide Number Placeholder 5"/>
          <p:cNvSpPr>
            <a:spLocks noGrp="1"/>
          </p:cNvSpPr>
          <p:nvPr>
            <p:ph type="sldNum" sz="quarter" idx="5"/>
          </p:nvPr>
        </p:nvSpPr>
        <p:spPr/>
        <p:txBody>
          <a:bodyPr/>
          <a:lstStyle/>
          <a:p>
            <a:fld id="{275C5B2A-C6C1-46CD-8323-5F37F4106C05}" type="slidenum">
              <a:rPr lang="en-US" smtClean="0"/>
              <a:t>36</a:t>
            </a:fld>
            <a:endParaRPr lang="en-US"/>
          </a:p>
        </p:txBody>
      </p:sp>
    </p:spTree>
    <p:extLst>
      <p:ext uri="{BB962C8B-B14F-4D97-AF65-F5344CB8AC3E}">
        <p14:creationId xmlns:p14="http://schemas.microsoft.com/office/powerpoint/2010/main" val="231625054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42201" indent="-142201">
              <a:buFontTx/>
              <a:buChar char="-"/>
            </a:pPr>
            <a:r>
              <a:rPr lang="en-US" dirty="0"/>
              <a:t>Sequences that may not be allowed such as adjacent ramps may not be closed at the same time.</a:t>
            </a:r>
          </a:p>
          <a:p>
            <a:pPr marL="142201" indent="-142201">
              <a:buFontTx/>
              <a:buChar char="-"/>
            </a:pPr>
            <a:r>
              <a:rPr lang="en-US" dirty="0"/>
              <a:t>Calendars are usually printed in the baseline review so reviews can see details.</a:t>
            </a:r>
          </a:p>
          <a:p>
            <a:pPr marL="142201" indent="-142201">
              <a:buFontTx/>
              <a:buChar char="-"/>
            </a:pPr>
            <a:r>
              <a:rPr lang="en-US" dirty="0"/>
              <a:t>What other work restrictions may be present besides holidays?  (sports, special events, state fair, Summerfest)</a:t>
            </a:r>
          </a:p>
          <a:p>
            <a:pPr marL="142201" indent="-142201">
              <a:buFontTx/>
              <a:buChar char="-"/>
            </a:pPr>
            <a:r>
              <a:rPr lang="en-US" dirty="0"/>
              <a:t>Inflated durations, constraints, lags that lengthen a schedule may be float </a:t>
            </a:r>
            <a:r>
              <a:rPr lang="en-US" dirty="0" err="1"/>
              <a:t>surpression</a:t>
            </a:r>
            <a:endParaRPr lang="en-US" dirty="0"/>
          </a:p>
        </p:txBody>
      </p:sp>
      <p:sp>
        <p:nvSpPr>
          <p:cNvPr id="4" name="Header Placeholder 3"/>
          <p:cNvSpPr>
            <a:spLocks noGrp="1"/>
          </p:cNvSpPr>
          <p:nvPr>
            <p:ph type="hdr" sz="quarter"/>
          </p:nvPr>
        </p:nvSpPr>
        <p:spPr/>
        <p:txBody>
          <a:bodyPr/>
          <a:lstStyle/>
          <a:p>
            <a:r>
              <a:rPr lang="en-US"/>
              <a:t>Critical Path Method (CPM) - Introduction to the Schedule Review Process</a:t>
            </a:r>
          </a:p>
        </p:txBody>
      </p:sp>
      <p:sp>
        <p:nvSpPr>
          <p:cNvPr id="5" name="Footer Placeholder 4"/>
          <p:cNvSpPr>
            <a:spLocks noGrp="1"/>
          </p:cNvSpPr>
          <p:nvPr>
            <p:ph type="ftr" sz="quarter" idx="4"/>
          </p:nvPr>
        </p:nvSpPr>
        <p:spPr/>
        <p:txBody>
          <a:bodyPr/>
          <a:lstStyle/>
          <a:p>
            <a:r>
              <a:rPr lang="en-US"/>
              <a:t>Wisconsin Department of Transportation</a:t>
            </a:r>
          </a:p>
        </p:txBody>
      </p:sp>
      <p:sp>
        <p:nvSpPr>
          <p:cNvPr id="6" name="Slide Number Placeholder 5"/>
          <p:cNvSpPr>
            <a:spLocks noGrp="1"/>
          </p:cNvSpPr>
          <p:nvPr>
            <p:ph type="sldNum" sz="quarter" idx="5"/>
          </p:nvPr>
        </p:nvSpPr>
        <p:spPr/>
        <p:txBody>
          <a:bodyPr/>
          <a:lstStyle/>
          <a:p>
            <a:fld id="{275C5B2A-C6C1-46CD-8323-5F37F4106C05}" type="slidenum">
              <a:rPr lang="en-US" smtClean="0"/>
              <a:t>37</a:t>
            </a:fld>
            <a:endParaRPr lang="en-US"/>
          </a:p>
        </p:txBody>
      </p:sp>
    </p:spTree>
    <p:extLst>
      <p:ext uri="{BB962C8B-B14F-4D97-AF65-F5344CB8AC3E}">
        <p14:creationId xmlns:p14="http://schemas.microsoft.com/office/powerpoint/2010/main" val="3868777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Solicit audience participation</a:t>
            </a:r>
          </a:p>
        </p:txBody>
      </p:sp>
      <p:sp>
        <p:nvSpPr>
          <p:cNvPr id="4" name="Header Placeholder 3"/>
          <p:cNvSpPr>
            <a:spLocks noGrp="1"/>
          </p:cNvSpPr>
          <p:nvPr>
            <p:ph type="hdr" sz="quarter"/>
          </p:nvPr>
        </p:nvSpPr>
        <p:spPr/>
        <p:txBody>
          <a:bodyPr/>
          <a:lstStyle/>
          <a:p>
            <a:r>
              <a:rPr lang="en-US"/>
              <a:t>Critical Path Method (CPM) - Introduction to the Schedule Review Process</a:t>
            </a:r>
          </a:p>
        </p:txBody>
      </p:sp>
      <p:sp>
        <p:nvSpPr>
          <p:cNvPr id="5" name="Footer Placeholder 4"/>
          <p:cNvSpPr>
            <a:spLocks noGrp="1"/>
          </p:cNvSpPr>
          <p:nvPr>
            <p:ph type="ftr" sz="quarter" idx="4"/>
          </p:nvPr>
        </p:nvSpPr>
        <p:spPr/>
        <p:txBody>
          <a:bodyPr/>
          <a:lstStyle/>
          <a:p>
            <a:r>
              <a:rPr lang="en-US"/>
              <a:t>Wisconsin Department of Transportation</a:t>
            </a:r>
          </a:p>
        </p:txBody>
      </p:sp>
      <p:sp>
        <p:nvSpPr>
          <p:cNvPr id="6" name="Slide Number Placeholder 5"/>
          <p:cNvSpPr>
            <a:spLocks noGrp="1"/>
          </p:cNvSpPr>
          <p:nvPr>
            <p:ph type="sldNum" sz="quarter" idx="5"/>
          </p:nvPr>
        </p:nvSpPr>
        <p:spPr/>
        <p:txBody>
          <a:bodyPr/>
          <a:lstStyle/>
          <a:p>
            <a:fld id="{275C5B2A-C6C1-46CD-8323-5F37F4106C05}" type="slidenum">
              <a:rPr lang="en-US" smtClean="0"/>
              <a:t>38</a:t>
            </a:fld>
            <a:endParaRPr lang="en-US"/>
          </a:p>
        </p:txBody>
      </p:sp>
    </p:spTree>
    <p:extLst>
      <p:ext uri="{BB962C8B-B14F-4D97-AF65-F5344CB8AC3E}">
        <p14:creationId xmlns:p14="http://schemas.microsoft.com/office/powerpoint/2010/main" val="346717862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Either party has the full use of the float until it is depleted.</a:t>
            </a:r>
          </a:p>
          <a:p>
            <a:endParaRPr lang="en-US" dirty="0"/>
          </a:p>
          <a:p>
            <a:r>
              <a:rPr lang="en-US" dirty="0"/>
              <a:t>So why can’t the contractor suppress the float in the baseline plan?  </a:t>
            </a:r>
          </a:p>
          <a:p>
            <a:pPr marL="142201" indent="-142201">
              <a:buFontTx/>
              <a:buChar char="-"/>
            </a:pPr>
            <a:r>
              <a:rPr lang="en-US" dirty="0"/>
              <a:t>Provides an inaccurate plan for the project</a:t>
            </a:r>
          </a:p>
          <a:p>
            <a:pPr marL="142201" indent="-142201">
              <a:buFontTx/>
              <a:buChar char="-"/>
            </a:pPr>
            <a:r>
              <a:rPr lang="en-US" dirty="0"/>
              <a:t>Does not allow flexibility in the schedule</a:t>
            </a:r>
          </a:p>
          <a:p>
            <a:pPr marL="142201" indent="-142201">
              <a:buFontTx/>
              <a:buChar char="-"/>
            </a:pPr>
            <a:r>
              <a:rPr lang="en-US" dirty="0"/>
              <a:t>No float to absorb impacts, all impacts delay the project</a:t>
            </a:r>
          </a:p>
          <a:p>
            <a:endParaRPr lang="en-US" dirty="0"/>
          </a:p>
        </p:txBody>
      </p:sp>
      <p:sp>
        <p:nvSpPr>
          <p:cNvPr id="4" name="Header Placeholder 3"/>
          <p:cNvSpPr>
            <a:spLocks noGrp="1"/>
          </p:cNvSpPr>
          <p:nvPr>
            <p:ph type="hdr" sz="quarter"/>
          </p:nvPr>
        </p:nvSpPr>
        <p:spPr/>
        <p:txBody>
          <a:bodyPr/>
          <a:lstStyle/>
          <a:p>
            <a:r>
              <a:rPr lang="en-US"/>
              <a:t>Critical Path Method (CPM) - Introduction to the Schedule Review Process</a:t>
            </a:r>
          </a:p>
        </p:txBody>
      </p:sp>
      <p:sp>
        <p:nvSpPr>
          <p:cNvPr id="5" name="Footer Placeholder 4"/>
          <p:cNvSpPr>
            <a:spLocks noGrp="1"/>
          </p:cNvSpPr>
          <p:nvPr>
            <p:ph type="ftr" sz="quarter" idx="4"/>
          </p:nvPr>
        </p:nvSpPr>
        <p:spPr/>
        <p:txBody>
          <a:bodyPr/>
          <a:lstStyle/>
          <a:p>
            <a:r>
              <a:rPr lang="en-US"/>
              <a:t>Wisconsin Department of Transportation</a:t>
            </a:r>
          </a:p>
        </p:txBody>
      </p:sp>
      <p:sp>
        <p:nvSpPr>
          <p:cNvPr id="6" name="Slide Number Placeholder 5"/>
          <p:cNvSpPr>
            <a:spLocks noGrp="1"/>
          </p:cNvSpPr>
          <p:nvPr>
            <p:ph type="sldNum" sz="quarter" idx="5"/>
          </p:nvPr>
        </p:nvSpPr>
        <p:spPr/>
        <p:txBody>
          <a:bodyPr/>
          <a:lstStyle/>
          <a:p>
            <a:fld id="{275C5B2A-C6C1-46CD-8323-5F37F4106C05}" type="slidenum">
              <a:rPr lang="en-US" smtClean="0"/>
              <a:t>39</a:t>
            </a:fld>
            <a:endParaRPr lang="en-US"/>
          </a:p>
        </p:txBody>
      </p:sp>
    </p:spTree>
    <p:extLst>
      <p:ext uri="{BB962C8B-B14F-4D97-AF65-F5344CB8AC3E}">
        <p14:creationId xmlns:p14="http://schemas.microsoft.com/office/powerpoint/2010/main" val="13779343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42201" indent="-142201">
              <a:buFontTx/>
              <a:buChar char="-"/>
            </a:pPr>
            <a:r>
              <a:rPr lang="en-US" dirty="0"/>
              <a:t>CPM schedule is a communication tool.</a:t>
            </a:r>
          </a:p>
          <a:p>
            <a:pPr marL="142201" indent="-142201">
              <a:buFontTx/>
              <a:buChar char="-"/>
            </a:pPr>
            <a:r>
              <a:rPr lang="en-US" dirty="0"/>
              <a:t>Provides contractor’s plan to construct the project to all parties.</a:t>
            </a:r>
          </a:p>
          <a:p>
            <a:pPr marL="142201" indent="-142201">
              <a:buFontTx/>
              <a:buChar char="-"/>
            </a:pPr>
            <a:r>
              <a:rPr lang="en-US" dirty="0"/>
              <a:t>Details of the various components will be addressed in later slides.</a:t>
            </a:r>
          </a:p>
        </p:txBody>
      </p:sp>
      <p:sp>
        <p:nvSpPr>
          <p:cNvPr id="4" name="Header Placeholder 3"/>
          <p:cNvSpPr>
            <a:spLocks noGrp="1"/>
          </p:cNvSpPr>
          <p:nvPr>
            <p:ph type="hdr" sz="quarter"/>
          </p:nvPr>
        </p:nvSpPr>
        <p:spPr/>
        <p:txBody>
          <a:bodyPr/>
          <a:lstStyle/>
          <a:p>
            <a:r>
              <a:rPr lang="en-US"/>
              <a:t>Critical Path Method (CPM) - Introduction to the Schedule Review Process</a:t>
            </a:r>
          </a:p>
        </p:txBody>
      </p:sp>
      <p:sp>
        <p:nvSpPr>
          <p:cNvPr id="5" name="Footer Placeholder 4"/>
          <p:cNvSpPr>
            <a:spLocks noGrp="1"/>
          </p:cNvSpPr>
          <p:nvPr>
            <p:ph type="ftr" sz="quarter" idx="4"/>
          </p:nvPr>
        </p:nvSpPr>
        <p:spPr/>
        <p:txBody>
          <a:bodyPr/>
          <a:lstStyle/>
          <a:p>
            <a:r>
              <a:rPr lang="en-US"/>
              <a:t>Wisconsin Department of Transportation</a:t>
            </a:r>
          </a:p>
        </p:txBody>
      </p:sp>
      <p:sp>
        <p:nvSpPr>
          <p:cNvPr id="6" name="Slide Number Placeholder 5"/>
          <p:cNvSpPr>
            <a:spLocks noGrp="1"/>
          </p:cNvSpPr>
          <p:nvPr>
            <p:ph type="sldNum" sz="quarter" idx="5"/>
          </p:nvPr>
        </p:nvSpPr>
        <p:spPr/>
        <p:txBody>
          <a:bodyPr/>
          <a:lstStyle/>
          <a:p>
            <a:fld id="{275C5B2A-C6C1-46CD-8323-5F37F4106C05}" type="slidenum">
              <a:rPr lang="en-US" smtClean="0"/>
              <a:t>4</a:t>
            </a:fld>
            <a:endParaRPr lang="en-US"/>
          </a:p>
        </p:txBody>
      </p:sp>
    </p:spTree>
    <p:extLst>
      <p:ext uri="{BB962C8B-B14F-4D97-AF65-F5344CB8AC3E}">
        <p14:creationId xmlns:p14="http://schemas.microsoft.com/office/powerpoint/2010/main" val="87061746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Reviewers will use their experience and knowledge to gauge what is reasonable.</a:t>
            </a:r>
          </a:p>
          <a:p>
            <a:pPr marL="142201" indent="-142201">
              <a:buFontTx/>
              <a:buChar char="-"/>
            </a:pPr>
            <a:r>
              <a:rPr lang="en-US" dirty="0"/>
              <a:t>What are some examples of what may not be reasonable or achievable?</a:t>
            </a:r>
          </a:p>
          <a:p>
            <a:pPr marL="521402" lvl="1" indent="-142201">
              <a:buFontTx/>
              <a:buChar char="-"/>
            </a:pPr>
            <a:r>
              <a:rPr lang="en-US" dirty="0"/>
              <a:t>Too many concurrent activities</a:t>
            </a:r>
          </a:p>
          <a:p>
            <a:pPr marL="521402" lvl="1" indent="-142201">
              <a:buFontTx/>
              <a:buChar char="-"/>
            </a:pPr>
            <a:r>
              <a:rPr lang="en-US" dirty="0"/>
              <a:t>Durations are too short or too long for scope of work</a:t>
            </a:r>
          </a:p>
          <a:p>
            <a:pPr marL="521402" lvl="1" indent="-142201">
              <a:buFontTx/>
              <a:buChar char="-"/>
            </a:pPr>
            <a:r>
              <a:rPr lang="en-US" dirty="0"/>
              <a:t>Activities that are too general (build bridge)</a:t>
            </a:r>
          </a:p>
          <a:p>
            <a:pPr marL="521402" lvl="1" indent="-142201">
              <a:buFontTx/>
              <a:buChar char="-"/>
            </a:pPr>
            <a:r>
              <a:rPr lang="en-US" dirty="0"/>
              <a:t>10 day submittal review durations</a:t>
            </a:r>
          </a:p>
        </p:txBody>
      </p:sp>
      <p:sp>
        <p:nvSpPr>
          <p:cNvPr id="4" name="Header Placeholder 3"/>
          <p:cNvSpPr>
            <a:spLocks noGrp="1"/>
          </p:cNvSpPr>
          <p:nvPr>
            <p:ph type="hdr" sz="quarter"/>
          </p:nvPr>
        </p:nvSpPr>
        <p:spPr/>
        <p:txBody>
          <a:bodyPr/>
          <a:lstStyle/>
          <a:p>
            <a:r>
              <a:rPr lang="en-US"/>
              <a:t>Critical Path Method (CPM) - Introduction to the Schedule Review Process</a:t>
            </a:r>
          </a:p>
        </p:txBody>
      </p:sp>
      <p:sp>
        <p:nvSpPr>
          <p:cNvPr id="5" name="Footer Placeholder 4"/>
          <p:cNvSpPr>
            <a:spLocks noGrp="1"/>
          </p:cNvSpPr>
          <p:nvPr>
            <p:ph type="ftr" sz="quarter" idx="4"/>
          </p:nvPr>
        </p:nvSpPr>
        <p:spPr/>
        <p:txBody>
          <a:bodyPr/>
          <a:lstStyle/>
          <a:p>
            <a:r>
              <a:rPr lang="en-US"/>
              <a:t>Wisconsin Department of Transportation</a:t>
            </a:r>
          </a:p>
        </p:txBody>
      </p:sp>
      <p:sp>
        <p:nvSpPr>
          <p:cNvPr id="6" name="Slide Number Placeholder 5"/>
          <p:cNvSpPr>
            <a:spLocks noGrp="1"/>
          </p:cNvSpPr>
          <p:nvPr>
            <p:ph type="sldNum" sz="quarter" idx="5"/>
          </p:nvPr>
        </p:nvSpPr>
        <p:spPr/>
        <p:txBody>
          <a:bodyPr/>
          <a:lstStyle/>
          <a:p>
            <a:fld id="{275C5B2A-C6C1-46CD-8323-5F37F4106C05}" type="slidenum">
              <a:rPr lang="en-US" smtClean="0"/>
              <a:t>40</a:t>
            </a:fld>
            <a:endParaRPr lang="en-US"/>
          </a:p>
        </p:txBody>
      </p:sp>
    </p:spTree>
    <p:extLst>
      <p:ext uri="{BB962C8B-B14F-4D97-AF65-F5344CB8AC3E}">
        <p14:creationId xmlns:p14="http://schemas.microsoft.com/office/powerpoint/2010/main" val="187538944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Standard Specifications or Special Provisions will provide details on what is to be included in a good schedule narrative.</a:t>
            </a:r>
          </a:p>
          <a:p>
            <a:endParaRPr lang="en-US" dirty="0"/>
          </a:p>
          <a:p>
            <a:endParaRPr lang="en-US" dirty="0"/>
          </a:p>
          <a:p>
            <a:endParaRPr lang="en-US" dirty="0"/>
          </a:p>
        </p:txBody>
      </p:sp>
      <p:sp>
        <p:nvSpPr>
          <p:cNvPr id="4" name="Header Placeholder 3"/>
          <p:cNvSpPr>
            <a:spLocks noGrp="1"/>
          </p:cNvSpPr>
          <p:nvPr>
            <p:ph type="hdr" sz="quarter"/>
          </p:nvPr>
        </p:nvSpPr>
        <p:spPr/>
        <p:txBody>
          <a:bodyPr/>
          <a:lstStyle/>
          <a:p>
            <a:r>
              <a:rPr lang="en-US"/>
              <a:t>Critical Path Method (CPM) - Introduction to the Schedule Review Process</a:t>
            </a:r>
          </a:p>
        </p:txBody>
      </p:sp>
      <p:sp>
        <p:nvSpPr>
          <p:cNvPr id="5" name="Footer Placeholder 4"/>
          <p:cNvSpPr>
            <a:spLocks noGrp="1"/>
          </p:cNvSpPr>
          <p:nvPr>
            <p:ph type="ftr" sz="quarter" idx="4"/>
          </p:nvPr>
        </p:nvSpPr>
        <p:spPr/>
        <p:txBody>
          <a:bodyPr/>
          <a:lstStyle/>
          <a:p>
            <a:r>
              <a:rPr lang="en-US"/>
              <a:t>Wisconsin Department of Transportation</a:t>
            </a:r>
          </a:p>
        </p:txBody>
      </p:sp>
      <p:sp>
        <p:nvSpPr>
          <p:cNvPr id="6" name="Slide Number Placeholder 5"/>
          <p:cNvSpPr>
            <a:spLocks noGrp="1"/>
          </p:cNvSpPr>
          <p:nvPr>
            <p:ph type="sldNum" sz="quarter" idx="5"/>
          </p:nvPr>
        </p:nvSpPr>
        <p:spPr/>
        <p:txBody>
          <a:bodyPr/>
          <a:lstStyle/>
          <a:p>
            <a:fld id="{275C5B2A-C6C1-46CD-8323-5F37F4106C05}" type="slidenum">
              <a:rPr lang="en-US" smtClean="0"/>
              <a:t>41</a:t>
            </a:fld>
            <a:endParaRPr lang="en-US"/>
          </a:p>
        </p:txBody>
      </p:sp>
    </p:spTree>
    <p:extLst>
      <p:ext uri="{BB962C8B-B14F-4D97-AF65-F5344CB8AC3E}">
        <p14:creationId xmlns:p14="http://schemas.microsoft.com/office/powerpoint/2010/main" val="247311495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Schedule shortcomings are often the opposite of what makes a good baseline schedule.</a:t>
            </a:r>
          </a:p>
          <a:p>
            <a:endParaRPr lang="en-US" dirty="0"/>
          </a:p>
          <a:p>
            <a:endParaRPr lang="en-US" dirty="0"/>
          </a:p>
        </p:txBody>
      </p:sp>
      <p:sp>
        <p:nvSpPr>
          <p:cNvPr id="4" name="Header Placeholder 3"/>
          <p:cNvSpPr>
            <a:spLocks noGrp="1"/>
          </p:cNvSpPr>
          <p:nvPr>
            <p:ph type="hdr" sz="quarter"/>
          </p:nvPr>
        </p:nvSpPr>
        <p:spPr/>
        <p:txBody>
          <a:bodyPr/>
          <a:lstStyle/>
          <a:p>
            <a:r>
              <a:rPr lang="en-US"/>
              <a:t>Critical Path Method (CPM) - Introduction to the Schedule Review Process</a:t>
            </a:r>
          </a:p>
        </p:txBody>
      </p:sp>
      <p:sp>
        <p:nvSpPr>
          <p:cNvPr id="5" name="Footer Placeholder 4"/>
          <p:cNvSpPr>
            <a:spLocks noGrp="1"/>
          </p:cNvSpPr>
          <p:nvPr>
            <p:ph type="ftr" sz="quarter" idx="4"/>
          </p:nvPr>
        </p:nvSpPr>
        <p:spPr/>
        <p:txBody>
          <a:bodyPr/>
          <a:lstStyle/>
          <a:p>
            <a:r>
              <a:rPr lang="en-US"/>
              <a:t>Wisconsin Department of Transportation</a:t>
            </a:r>
          </a:p>
        </p:txBody>
      </p:sp>
      <p:sp>
        <p:nvSpPr>
          <p:cNvPr id="6" name="Slide Number Placeholder 5"/>
          <p:cNvSpPr>
            <a:spLocks noGrp="1"/>
          </p:cNvSpPr>
          <p:nvPr>
            <p:ph type="sldNum" sz="quarter" idx="5"/>
          </p:nvPr>
        </p:nvSpPr>
        <p:spPr/>
        <p:txBody>
          <a:bodyPr/>
          <a:lstStyle/>
          <a:p>
            <a:fld id="{275C5B2A-C6C1-46CD-8323-5F37F4106C05}" type="slidenum">
              <a:rPr lang="en-US" smtClean="0"/>
              <a:t>42</a:t>
            </a:fld>
            <a:endParaRPr lang="en-US"/>
          </a:p>
        </p:txBody>
      </p:sp>
    </p:spTree>
    <p:extLst>
      <p:ext uri="{BB962C8B-B14F-4D97-AF65-F5344CB8AC3E}">
        <p14:creationId xmlns:p14="http://schemas.microsoft.com/office/powerpoint/2010/main" val="388048205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 of design vs. contractor staging</a:t>
            </a:r>
          </a:p>
          <a:p>
            <a:pPr marL="142201" indent="-142201">
              <a:buFontTx/>
              <a:buChar char="-"/>
            </a:pPr>
            <a:r>
              <a:rPr lang="en-US" dirty="0"/>
              <a:t>Contractor scheduled Stage 2B in the spring of 2019 to get settlement for deep sections of fill prior to paving</a:t>
            </a:r>
          </a:p>
          <a:p>
            <a:pPr marL="142201" indent="-142201">
              <a:buFontTx/>
              <a:buChar char="-"/>
            </a:pPr>
            <a:r>
              <a:rPr lang="en-US" dirty="0"/>
              <a:t>Fill was not sealed to shed water</a:t>
            </a:r>
          </a:p>
          <a:p>
            <a:pPr marL="142201" indent="-142201">
              <a:buFontTx/>
              <a:buChar char="-"/>
            </a:pPr>
            <a:r>
              <a:rPr lang="en-US" dirty="0"/>
              <a:t>Fill was built and passed inspections</a:t>
            </a:r>
          </a:p>
          <a:p>
            <a:pPr marL="142201" indent="-142201">
              <a:buFontTx/>
              <a:buChar char="-"/>
            </a:pPr>
            <a:r>
              <a:rPr lang="en-US" dirty="0"/>
              <a:t>Precipitation prior to base caused contamination and had to be reconstructed</a:t>
            </a:r>
          </a:p>
          <a:p>
            <a:pPr marL="142201" indent="-142201">
              <a:buFontTx/>
              <a:buChar char="-"/>
            </a:pPr>
            <a:r>
              <a:rPr lang="en-US" dirty="0"/>
              <a:t>Several weeks of discussion between department and contractor</a:t>
            </a:r>
          </a:p>
          <a:p>
            <a:pPr marL="142201" indent="-142201">
              <a:buFontTx/>
              <a:buChar char="-"/>
            </a:pPr>
            <a:r>
              <a:rPr lang="en-US" dirty="0"/>
              <a:t>Impacted subsequent stages 2C, 2D, and 2E in order to get into Stage 3</a:t>
            </a:r>
          </a:p>
        </p:txBody>
      </p:sp>
      <p:sp>
        <p:nvSpPr>
          <p:cNvPr id="4" name="Header Placeholder 3"/>
          <p:cNvSpPr>
            <a:spLocks noGrp="1"/>
          </p:cNvSpPr>
          <p:nvPr>
            <p:ph type="hdr" sz="quarter"/>
          </p:nvPr>
        </p:nvSpPr>
        <p:spPr/>
        <p:txBody>
          <a:bodyPr/>
          <a:lstStyle/>
          <a:p>
            <a:r>
              <a:rPr lang="en-US"/>
              <a:t>Critical Path Method (CPM) - Introduction to the Schedule Review Process</a:t>
            </a:r>
          </a:p>
        </p:txBody>
      </p:sp>
      <p:sp>
        <p:nvSpPr>
          <p:cNvPr id="5" name="Footer Placeholder 4"/>
          <p:cNvSpPr>
            <a:spLocks noGrp="1"/>
          </p:cNvSpPr>
          <p:nvPr>
            <p:ph type="ftr" sz="quarter" idx="4"/>
          </p:nvPr>
        </p:nvSpPr>
        <p:spPr/>
        <p:txBody>
          <a:bodyPr/>
          <a:lstStyle/>
          <a:p>
            <a:r>
              <a:rPr lang="en-US"/>
              <a:t>Wisconsin Department of Transportation</a:t>
            </a:r>
          </a:p>
        </p:txBody>
      </p:sp>
      <p:sp>
        <p:nvSpPr>
          <p:cNvPr id="6" name="Slide Number Placeholder 5"/>
          <p:cNvSpPr>
            <a:spLocks noGrp="1"/>
          </p:cNvSpPr>
          <p:nvPr>
            <p:ph type="sldNum" sz="quarter" idx="5"/>
          </p:nvPr>
        </p:nvSpPr>
        <p:spPr/>
        <p:txBody>
          <a:bodyPr/>
          <a:lstStyle/>
          <a:p>
            <a:fld id="{275C5B2A-C6C1-46CD-8323-5F37F4106C05}" type="slidenum">
              <a:rPr lang="en-US" smtClean="0"/>
              <a:t>43</a:t>
            </a:fld>
            <a:endParaRPr lang="en-US"/>
          </a:p>
        </p:txBody>
      </p:sp>
    </p:spTree>
    <p:extLst>
      <p:ext uri="{BB962C8B-B14F-4D97-AF65-F5344CB8AC3E}">
        <p14:creationId xmlns:p14="http://schemas.microsoft.com/office/powerpoint/2010/main" val="196975378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Interactive Slide – solicit audience discussion.</a:t>
            </a:r>
          </a:p>
        </p:txBody>
      </p:sp>
      <p:sp>
        <p:nvSpPr>
          <p:cNvPr id="4" name="Header Placeholder 3"/>
          <p:cNvSpPr>
            <a:spLocks noGrp="1"/>
          </p:cNvSpPr>
          <p:nvPr>
            <p:ph type="hdr" sz="quarter"/>
          </p:nvPr>
        </p:nvSpPr>
        <p:spPr/>
        <p:txBody>
          <a:bodyPr/>
          <a:lstStyle/>
          <a:p>
            <a:r>
              <a:rPr lang="en-US"/>
              <a:t>Critical Path Method (CPM) - Introduction to the Schedule Review Process</a:t>
            </a:r>
          </a:p>
        </p:txBody>
      </p:sp>
      <p:sp>
        <p:nvSpPr>
          <p:cNvPr id="5" name="Footer Placeholder 4"/>
          <p:cNvSpPr>
            <a:spLocks noGrp="1"/>
          </p:cNvSpPr>
          <p:nvPr>
            <p:ph type="ftr" sz="quarter" idx="4"/>
          </p:nvPr>
        </p:nvSpPr>
        <p:spPr/>
        <p:txBody>
          <a:bodyPr/>
          <a:lstStyle/>
          <a:p>
            <a:r>
              <a:rPr lang="en-US"/>
              <a:t>Wisconsin Department of Transportation</a:t>
            </a:r>
          </a:p>
        </p:txBody>
      </p:sp>
      <p:sp>
        <p:nvSpPr>
          <p:cNvPr id="6" name="Slide Number Placeholder 5"/>
          <p:cNvSpPr>
            <a:spLocks noGrp="1"/>
          </p:cNvSpPr>
          <p:nvPr>
            <p:ph type="sldNum" sz="quarter" idx="5"/>
          </p:nvPr>
        </p:nvSpPr>
        <p:spPr/>
        <p:txBody>
          <a:bodyPr/>
          <a:lstStyle/>
          <a:p>
            <a:fld id="{275C5B2A-C6C1-46CD-8323-5F37F4106C05}" type="slidenum">
              <a:rPr lang="en-US" smtClean="0"/>
              <a:t>44</a:t>
            </a:fld>
            <a:endParaRPr lang="en-US"/>
          </a:p>
        </p:txBody>
      </p:sp>
    </p:spTree>
    <p:extLst>
      <p:ext uri="{BB962C8B-B14F-4D97-AF65-F5344CB8AC3E}">
        <p14:creationId xmlns:p14="http://schemas.microsoft.com/office/powerpoint/2010/main" val="293243728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 the first page link to open example review.</a:t>
            </a:r>
          </a:p>
          <a:p>
            <a:r>
              <a:rPr lang="en-US" dirty="0"/>
              <a:t>- Briefly scroll through and discuss different sections.</a:t>
            </a:r>
          </a:p>
        </p:txBody>
      </p:sp>
      <p:sp>
        <p:nvSpPr>
          <p:cNvPr id="4" name="Header Placeholder 3"/>
          <p:cNvSpPr>
            <a:spLocks noGrp="1"/>
          </p:cNvSpPr>
          <p:nvPr>
            <p:ph type="hdr" sz="quarter"/>
          </p:nvPr>
        </p:nvSpPr>
        <p:spPr/>
        <p:txBody>
          <a:bodyPr/>
          <a:lstStyle/>
          <a:p>
            <a:r>
              <a:rPr lang="en-US"/>
              <a:t>Critical Path Method (CPM) - Introduction to the Schedule Review Process</a:t>
            </a:r>
          </a:p>
        </p:txBody>
      </p:sp>
      <p:sp>
        <p:nvSpPr>
          <p:cNvPr id="5" name="Footer Placeholder 4"/>
          <p:cNvSpPr>
            <a:spLocks noGrp="1"/>
          </p:cNvSpPr>
          <p:nvPr>
            <p:ph type="ftr" sz="quarter" idx="4"/>
          </p:nvPr>
        </p:nvSpPr>
        <p:spPr/>
        <p:txBody>
          <a:bodyPr/>
          <a:lstStyle/>
          <a:p>
            <a:r>
              <a:rPr lang="en-US"/>
              <a:t>Wisconsin Department of Transportation</a:t>
            </a:r>
          </a:p>
        </p:txBody>
      </p:sp>
      <p:sp>
        <p:nvSpPr>
          <p:cNvPr id="6" name="Slide Number Placeholder 5"/>
          <p:cNvSpPr>
            <a:spLocks noGrp="1"/>
          </p:cNvSpPr>
          <p:nvPr>
            <p:ph type="sldNum" sz="quarter" idx="5"/>
          </p:nvPr>
        </p:nvSpPr>
        <p:spPr/>
        <p:txBody>
          <a:bodyPr/>
          <a:lstStyle/>
          <a:p>
            <a:fld id="{275C5B2A-C6C1-46CD-8323-5F37F4106C05}" type="slidenum">
              <a:rPr lang="en-US" smtClean="0"/>
              <a:t>45</a:t>
            </a:fld>
            <a:endParaRPr lang="en-US"/>
          </a:p>
        </p:txBody>
      </p:sp>
    </p:spTree>
    <p:extLst>
      <p:ext uri="{BB962C8B-B14F-4D97-AF65-F5344CB8AC3E}">
        <p14:creationId xmlns:p14="http://schemas.microsoft.com/office/powerpoint/2010/main" val="152586185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Introduce exercise</a:t>
            </a:r>
          </a:p>
          <a:p>
            <a:r>
              <a:rPr lang="en-US" dirty="0"/>
              <a:t>- Ask audience to gather in groups and develop schedule review comments</a:t>
            </a:r>
          </a:p>
        </p:txBody>
      </p:sp>
      <p:sp>
        <p:nvSpPr>
          <p:cNvPr id="4" name="Header Placeholder 3"/>
          <p:cNvSpPr>
            <a:spLocks noGrp="1"/>
          </p:cNvSpPr>
          <p:nvPr>
            <p:ph type="hdr" sz="quarter"/>
          </p:nvPr>
        </p:nvSpPr>
        <p:spPr/>
        <p:txBody>
          <a:bodyPr/>
          <a:lstStyle/>
          <a:p>
            <a:r>
              <a:rPr lang="en-US"/>
              <a:t>Critical Path Method (CPM) - Introduction to the Schedule Review Process</a:t>
            </a:r>
          </a:p>
        </p:txBody>
      </p:sp>
      <p:sp>
        <p:nvSpPr>
          <p:cNvPr id="5" name="Footer Placeholder 4"/>
          <p:cNvSpPr>
            <a:spLocks noGrp="1"/>
          </p:cNvSpPr>
          <p:nvPr>
            <p:ph type="ftr" sz="quarter" idx="4"/>
          </p:nvPr>
        </p:nvSpPr>
        <p:spPr/>
        <p:txBody>
          <a:bodyPr/>
          <a:lstStyle/>
          <a:p>
            <a:r>
              <a:rPr lang="en-US"/>
              <a:t>Wisconsin Department of Transportation</a:t>
            </a:r>
          </a:p>
        </p:txBody>
      </p:sp>
      <p:sp>
        <p:nvSpPr>
          <p:cNvPr id="6" name="Slide Number Placeholder 5"/>
          <p:cNvSpPr>
            <a:spLocks noGrp="1"/>
          </p:cNvSpPr>
          <p:nvPr>
            <p:ph type="sldNum" sz="quarter" idx="5"/>
          </p:nvPr>
        </p:nvSpPr>
        <p:spPr/>
        <p:txBody>
          <a:bodyPr/>
          <a:lstStyle/>
          <a:p>
            <a:fld id="{275C5B2A-C6C1-46CD-8323-5F37F4106C05}" type="slidenum">
              <a:rPr lang="en-US" smtClean="0"/>
              <a:t>46</a:t>
            </a:fld>
            <a:endParaRPr lang="en-US"/>
          </a:p>
        </p:txBody>
      </p:sp>
    </p:spTree>
    <p:extLst>
      <p:ext uri="{BB962C8B-B14F-4D97-AF65-F5344CB8AC3E}">
        <p14:creationId xmlns:p14="http://schemas.microsoft.com/office/powerpoint/2010/main" val="316596525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list of comments with audience.</a:t>
            </a:r>
          </a:p>
        </p:txBody>
      </p:sp>
      <p:sp>
        <p:nvSpPr>
          <p:cNvPr id="4" name="Header Placeholder 3"/>
          <p:cNvSpPr>
            <a:spLocks noGrp="1"/>
          </p:cNvSpPr>
          <p:nvPr>
            <p:ph type="hdr" sz="quarter"/>
          </p:nvPr>
        </p:nvSpPr>
        <p:spPr/>
        <p:txBody>
          <a:bodyPr/>
          <a:lstStyle/>
          <a:p>
            <a:r>
              <a:rPr lang="en-US"/>
              <a:t>Critical Path Method (CPM) - Introduction to the Schedule Review Process</a:t>
            </a:r>
          </a:p>
        </p:txBody>
      </p:sp>
      <p:sp>
        <p:nvSpPr>
          <p:cNvPr id="5" name="Footer Placeholder 4"/>
          <p:cNvSpPr>
            <a:spLocks noGrp="1"/>
          </p:cNvSpPr>
          <p:nvPr>
            <p:ph type="ftr" sz="quarter" idx="4"/>
          </p:nvPr>
        </p:nvSpPr>
        <p:spPr/>
        <p:txBody>
          <a:bodyPr/>
          <a:lstStyle/>
          <a:p>
            <a:r>
              <a:rPr lang="en-US"/>
              <a:t>Wisconsin Department of Transportation</a:t>
            </a:r>
          </a:p>
        </p:txBody>
      </p:sp>
      <p:sp>
        <p:nvSpPr>
          <p:cNvPr id="6" name="Slide Number Placeholder 5"/>
          <p:cNvSpPr>
            <a:spLocks noGrp="1"/>
          </p:cNvSpPr>
          <p:nvPr>
            <p:ph type="sldNum" sz="quarter" idx="5"/>
          </p:nvPr>
        </p:nvSpPr>
        <p:spPr/>
        <p:txBody>
          <a:bodyPr/>
          <a:lstStyle/>
          <a:p>
            <a:fld id="{275C5B2A-C6C1-46CD-8323-5F37F4106C05}" type="slidenum">
              <a:rPr lang="en-US" smtClean="0"/>
              <a:t>47</a:t>
            </a:fld>
            <a:endParaRPr lang="en-US"/>
          </a:p>
        </p:txBody>
      </p:sp>
    </p:spTree>
    <p:extLst>
      <p:ext uri="{BB962C8B-B14F-4D97-AF65-F5344CB8AC3E}">
        <p14:creationId xmlns:p14="http://schemas.microsoft.com/office/powerpoint/2010/main" val="102879636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section will discuss</a:t>
            </a:r>
          </a:p>
          <a:p>
            <a:pPr marL="142201" indent="-142201">
              <a:buFontTx/>
              <a:buChar char="-"/>
            </a:pPr>
            <a:r>
              <a:rPr lang="en-US" dirty="0"/>
              <a:t>What to review in an update schedule</a:t>
            </a:r>
          </a:p>
          <a:p>
            <a:pPr marL="142201" indent="-142201">
              <a:buFontTx/>
              <a:buChar char="-"/>
            </a:pPr>
            <a:r>
              <a:rPr lang="en-US" dirty="0"/>
              <a:t>Addresses the different components of an update to consider</a:t>
            </a:r>
          </a:p>
          <a:p>
            <a:pPr marL="142201" indent="-142201">
              <a:buFontTx/>
              <a:buChar char="-"/>
            </a:pPr>
            <a:r>
              <a:rPr lang="en-US" dirty="0"/>
              <a:t>Compare the current update to the baseline and previous update</a:t>
            </a:r>
          </a:p>
          <a:p>
            <a:pPr marL="142201" indent="-142201">
              <a:buFontTx/>
              <a:buChar char="-"/>
            </a:pPr>
            <a:r>
              <a:rPr lang="en-US" dirty="0"/>
              <a:t>Run what-if scenarios to analyze potential revisions</a:t>
            </a:r>
          </a:p>
          <a:p>
            <a:pPr marL="142201" indent="-142201">
              <a:buFontTx/>
              <a:buChar char="-"/>
            </a:pPr>
            <a:r>
              <a:rPr lang="en-US" dirty="0"/>
              <a:t>Update examples and a short exercise</a:t>
            </a:r>
          </a:p>
          <a:p>
            <a:endParaRPr lang="en-US" dirty="0"/>
          </a:p>
          <a:p>
            <a:r>
              <a:rPr lang="en-US" dirty="0"/>
              <a:t>Open File Explorer to show list of reports and discuss what is provided for the reviewer to review.</a:t>
            </a:r>
          </a:p>
          <a:p>
            <a:endParaRPr lang="en-US" dirty="0"/>
          </a:p>
        </p:txBody>
      </p:sp>
      <p:sp>
        <p:nvSpPr>
          <p:cNvPr id="4" name="Header Placeholder 3"/>
          <p:cNvSpPr>
            <a:spLocks noGrp="1"/>
          </p:cNvSpPr>
          <p:nvPr>
            <p:ph type="hdr" sz="quarter"/>
          </p:nvPr>
        </p:nvSpPr>
        <p:spPr/>
        <p:txBody>
          <a:bodyPr/>
          <a:lstStyle/>
          <a:p>
            <a:r>
              <a:rPr lang="en-US"/>
              <a:t>Critical Path Method (CPM) - Introduction to the Schedule Review Process</a:t>
            </a:r>
          </a:p>
        </p:txBody>
      </p:sp>
      <p:sp>
        <p:nvSpPr>
          <p:cNvPr id="5" name="Footer Placeholder 4"/>
          <p:cNvSpPr>
            <a:spLocks noGrp="1"/>
          </p:cNvSpPr>
          <p:nvPr>
            <p:ph type="ftr" sz="quarter" idx="4"/>
          </p:nvPr>
        </p:nvSpPr>
        <p:spPr/>
        <p:txBody>
          <a:bodyPr/>
          <a:lstStyle/>
          <a:p>
            <a:r>
              <a:rPr lang="en-US"/>
              <a:t>Wisconsin Department of Transportation</a:t>
            </a:r>
          </a:p>
        </p:txBody>
      </p:sp>
      <p:sp>
        <p:nvSpPr>
          <p:cNvPr id="6" name="Slide Number Placeholder 5"/>
          <p:cNvSpPr>
            <a:spLocks noGrp="1"/>
          </p:cNvSpPr>
          <p:nvPr>
            <p:ph type="sldNum" sz="quarter" idx="5"/>
          </p:nvPr>
        </p:nvSpPr>
        <p:spPr/>
        <p:txBody>
          <a:bodyPr/>
          <a:lstStyle/>
          <a:p>
            <a:fld id="{275C5B2A-C6C1-46CD-8323-5F37F4106C05}" type="slidenum">
              <a:rPr lang="en-US" smtClean="0"/>
              <a:t>48</a:t>
            </a:fld>
            <a:endParaRPr lang="en-US"/>
          </a:p>
        </p:txBody>
      </p:sp>
    </p:spTree>
    <p:extLst>
      <p:ext uri="{BB962C8B-B14F-4D97-AF65-F5344CB8AC3E}">
        <p14:creationId xmlns:p14="http://schemas.microsoft.com/office/powerpoint/2010/main" val="15868763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reviewed the baseline standards, update standards are similar</a:t>
            </a:r>
          </a:p>
          <a:p>
            <a:pPr marL="142201" indent="-142201">
              <a:buFontTx/>
              <a:buChar char="-"/>
            </a:pPr>
            <a:r>
              <a:rPr lang="en-US" dirty="0"/>
              <a:t>Submittal date is not defined in the contract documents</a:t>
            </a:r>
          </a:p>
          <a:p>
            <a:pPr marL="142201" indent="-142201">
              <a:buFontTx/>
              <a:buChar char="-"/>
            </a:pPr>
            <a:r>
              <a:rPr lang="en-US" dirty="0"/>
              <a:t>Establish a routine submittal schedule that works for the department and contractor</a:t>
            </a:r>
          </a:p>
          <a:p>
            <a:pPr marL="142201" indent="-142201">
              <a:buFontTx/>
              <a:buChar char="-"/>
            </a:pPr>
            <a:endParaRPr lang="en-US" dirty="0"/>
          </a:p>
        </p:txBody>
      </p:sp>
      <p:sp>
        <p:nvSpPr>
          <p:cNvPr id="4" name="Header Placeholder 3"/>
          <p:cNvSpPr>
            <a:spLocks noGrp="1"/>
          </p:cNvSpPr>
          <p:nvPr>
            <p:ph type="hdr" sz="quarter"/>
          </p:nvPr>
        </p:nvSpPr>
        <p:spPr/>
        <p:txBody>
          <a:bodyPr/>
          <a:lstStyle/>
          <a:p>
            <a:r>
              <a:rPr lang="en-US"/>
              <a:t>Critical Path Method (CPM) - Introduction to the Schedule Review Process</a:t>
            </a:r>
          </a:p>
        </p:txBody>
      </p:sp>
      <p:sp>
        <p:nvSpPr>
          <p:cNvPr id="5" name="Footer Placeholder 4"/>
          <p:cNvSpPr>
            <a:spLocks noGrp="1"/>
          </p:cNvSpPr>
          <p:nvPr>
            <p:ph type="ftr" sz="quarter" idx="4"/>
          </p:nvPr>
        </p:nvSpPr>
        <p:spPr/>
        <p:txBody>
          <a:bodyPr/>
          <a:lstStyle/>
          <a:p>
            <a:r>
              <a:rPr lang="en-US"/>
              <a:t>Wisconsin Department of Transportation</a:t>
            </a:r>
          </a:p>
        </p:txBody>
      </p:sp>
      <p:sp>
        <p:nvSpPr>
          <p:cNvPr id="6" name="Slide Number Placeholder 5"/>
          <p:cNvSpPr>
            <a:spLocks noGrp="1"/>
          </p:cNvSpPr>
          <p:nvPr>
            <p:ph type="sldNum" sz="quarter" idx="5"/>
          </p:nvPr>
        </p:nvSpPr>
        <p:spPr/>
        <p:txBody>
          <a:bodyPr/>
          <a:lstStyle/>
          <a:p>
            <a:fld id="{275C5B2A-C6C1-46CD-8323-5F37F4106C05}" type="slidenum">
              <a:rPr lang="en-US" smtClean="0"/>
              <a:t>49</a:t>
            </a:fld>
            <a:endParaRPr lang="en-US"/>
          </a:p>
        </p:txBody>
      </p:sp>
    </p:spTree>
    <p:extLst>
      <p:ext uri="{BB962C8B-B14F-4D97-AF65-F5344CB8AC3E}">
        <p14:creationId xmlns:p14="http://schemas.microsoft.com/office/powerpoint/2010/main" val="24466567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42201" indent="-142201">
              <a:buFontTx/>
              <a:buChar char="-"/>
            </a:pPr>
            <a:r>
              <a:rPr lang="en-US" dirty="0"/>
              <a:t>Calendars are important to model when the work will be performed.</a:t>
            </a:r>
          </a:p>
          <a:p>
            <a:pPr marL="142201" indent="-142201">
              <a:buFontTx/>
              <a:buChar char="-"/>
            </a:pPr>
            <a:r>
              <a:rPr lang="en-US" dirty="0"/>
              <a:t>WBS organization is not dynamic, larger projects will require activity codes to provide additional organization.</a:t>
            </a:r>
          </a:p>
          <a:p>
            <a:pPr marL="142201" indent="-142201">
              <a:buFontTx/>
              <a:buChar char="-"/>
            </a:pPr>
            <a:r>
              <a:rPr lang="en-US" dirty="0"/>
              <a:t>Include activities for all essential work.</a:t>
            </a:r>
          </a:p>
          <a:p>
            <a:pPr marL="142201" indent="-142201">
              <a:buFontTx/>
              <a:buChar char="-"/>
            </a:pPr>
            <a:r>
              <a:rPr lang="en-US" dirty="0"/>
              <a:t>Duration requirements will be discussed in later slides.</a:t>
            </a:r>
          </a:p>
          <a:p>
            <a:pPr marL="142201" indent="-142201">
              <a:buFontTx/>
              <a:buChar char="-"/>
            </a:pPr>
            <a:r>
              <a:rPr lang="en-US" dirty="0"/>
              <a:t>Reports communicate the plan.</a:t>
            </a:r>
          </a:p>
          <a:p>
            <a:pPr marL="142201" indent="-142201">
              <a:buFontTx/>
              <a:buChar char="-"/>
            </a:pPr>
            <a:r>
              <a:rPr lang="en-US" dirty="0"/>
              <a:t>Plan the work … Work the plan.</a:t>
            </a:r>
          </a:p>
        </p:txBody>
      </p:sp>
      <p:sp>
        <p:nvSpPr>
          <p:cNvPr id="4" name="Header Placeholder 3"/>
          <p:cNvSpPr>
            <a:spLocks noGrp="1"/>
          </p:cNvSpPr>
          <p:nvPr>
            <p:ph type="hdr" sz="quarter"/>
          </p:nvPr>
        </p:nvSpPr>
        <p:spPr/>
        <p:txBody>
          <a:bodyPr/>
          <a:lstStyle/>
          <a:p>
            <a:r>
              <a:rPr lang="en-US"/>
              <a:t>Critical Path Method (CPM) - Introduction to the Schedule Review Process</a:t>
            </a:r>
          </a:p>
        </p:txBody>
      </p:sp>
      <p:sp>
        <p:nvSpPr>
          <p:cNvPr id="5" name="Footer Placeholder 4"/>
          <p:cNvSpPr>
            <a:spLocks noGrp="1"/>
          </p:cNvSpPr>
          <p:nvPr>
            <p:ph type="ftr" sz="quarter" idx="4"/>
          </p:nvPr>
        </p:nvSpPr>
        <p:spPr/>
        <p:txBody>
          <a:bodyPr/>
          <a:lstStyle/>
          <a:p>
            <a:r>
              <a:rPr lang="en-US"/>
              <a:t>Wisconsin Department of Transportation</a:t>
            </a:r>
          </a:p>
        </p:txBody>
      </p:sp>
      <p:sp>
        <p:nvSpPr>
          <p:cNvPr id="6" name="Slide Number Placeholder 5"/>
          <p:cNvSpPr>
            <a:spLocks noGrp="1"/>
          </p:cNvSpPr>
          <p:nvPr>
            <p:ph type="sldNum" sz="quarter" idx="5"/>
          </p:nvPr>
        </p:nvSpPr>
        <p:spPr/>
        <p:txBody>
          <a:bodyPr/>
          <a:lstStyle/>
          <a:p>
            <a:fld id="{275C5B2A-C6C1-46CD-8323-5F37F4106C05}" type="slidenum">
              <a:rPr lang="en-US" smtClean="0"/>
              <a:t>5</a:t>
            </a:fld>
            <a:endParaRPr lang="en-US"/>
          </a:p>
        </p:txBody>
      </p:sp>
    </p:spTree>
    <p:extLst>
      <p:ext uri="{BB962C8B-B14F-4D97-AF65-F5344CB8AC3E}">
        <p14:creationId xmlns:p14="http://schemas.microsoft.com/office/powerpoint/2010/main" val="323813369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Data date is the point in time to which the schedule is updated.</a:t>
            </a:r>
          </a:p>
          <a:p>
            <a:pPr marL="142201" indent="-142201">
              <a:buFontTx/>
              <a:buChar char="-"/>
            </a:pPr>
            <a:r>
              <a:rPr lang="en-US" dirty="0"/>
              <a:t>Progress beyond the data date will be provided in the next update</a:t>
            </a:r>
          </a:p>
          <a:p>
            <a:pPr marL="142201" indent="-142201">
              <a:buFontTx/>
              <a:buChar char="-"/>
            </a:pPr>
            <a:r>
              <a:rPr lang="en-US" dirty="0"/>
              <a:t>Data date displayed in reports by blue vertical line and can be found in bottom left corner.</a:t>
            </a:r>
          </a:p>
          <a:p>
            <a:pPr marL="142201" indent="-142201">
              <a:buFontTx/>
              <a:buChar char="-"/>
            </a:pPr>
            <a:endParaRPr lang="en-US" dirty="0"/>
          </a:p>
          <a:p>
            <a:r>
              <a:rPr lang="en-US" dirty="0"/>
              <a:t>Details of added/deleted/changed work provided in a report.</a:t>
            </a:r>
          </a:p>
          <a:p>
            <a:r>
              <a:rPr lang="en-US" dirty="0"/>
              <a:t>- Use this information to identify trends or areas for schedule improvement</a:t>
            </a:r>
          </a:p>
        </p:txBody>
      </p:sp>
      <p:sp>
        <p:nvSpPr>
          <p:cNvPr id="4" name="Header Placeholder 3"/>
          <p:cNvSpPr>
            <a:spLocks noGrp="1"/>
          </p:cNvSpPr>
          <p:nvPr>
            <p:ph type="hdr" sz="quarter"/>
          </p:nvPr>
        </p:nvSpPr>
        <p:spPr/>
        <p:txBody>
          <a:bodyPr/>
          <a:lstStyle/>
          <a:p>
            <a:r>
              <a:rPr lang="en-US"/>
              <a:t>Critical Path Method (CPM) - Introduction to the Schedule Review Process</a:t>
            </a:r>
          </a:p>
        </p:txBody>
      </p:sp>
      <p:sp>
        <p:nvSpPr>
          <p:cNvPr id="5" name="Footer Placeholder 4"/>
          <p:cNvSpPr>
            <a:spLocks noGrp="1"/>
          </p:cNvSpPr>
          <p:nvPr>
            <p:ph type="ftr" sz="quarter" idx="4"/>
          </p:nvPr>
        </p:nvSpPr>
        <p:spPr/>
        <p:txBody>
          <a:bodyPr/>
          <a:lstStyle/>
          <a:p>
            <a:r>
              <a:rPr lang="en-US"/>
              <a:t>Wisconsin Department of Transportation</a:t>
            </a:r>
          </a:p>
        </p:txBody>
      </p:sp>
      <p:sp>
        <p:nvSpPr>
          <p:cNvPr id="6" name="Slide Number Placeholder 5"/>
          <p:cNvSpPr>
            <a:spLocks noGrp="1"/>
          </p:cNvSpPr>
          <p:nvPr>
            <p:ph type="sldNum" sz="quarter" idx="5"/>
          </p:nvPr>
        </p:nvSpPr>
        <p:spPr/>
        <p:txBody>
          <a:bodyPr/>
          <a:lstStyle/>
          <a:p>
            <a:fld id="{275C5B2A-C6C1-46CD-8323-5F37F4106C05}" type="slidenum">
              <a:rPr lang="en-US" smtClean="0"/>
              <a:t>50</a:t>
            </a:fld>
            <a:endParaRPr lang="en-US"/>
          </a:p>
        </p:txBody>
      </p:sp>
    </p:spTree>
    <p:extLst>
      <p:ext uri="{BB962C8B-B14F-4D97-AF65-F5344CB8AC3E}">
        <p14:creationId xmlns:p14="http://schemas.microsoft.com/office/powerpoint/2010/main" val="340581495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Check comparison reports for areas that may have slipped.</a:t>
            </a:r>
          </a:p>
          <a:p>
            <a:endParaRPr lang="en-US" dirty="0"/>
          </a:p>
          <a:p>
            <a:r>
              <a:rPr lang="en-US" dirty="0"/>
              <a:t>Out-of-sequence progress indicates that the work in the field is not following to sequence modeling in the schedule.</a:t>
            </a:r>
          </a:p>
        </p:txBody>
      </p:sp>
      <p:sp>
        <p:nvSpPr>
          <p:cNvPr id="4" name="Header Placeholder 3"/>
          <p:cNvSpPr>
            <a:spLocks noGrp="1"/>
          </p:cNvSpPr>
          <p:nvPr>
            <p:ph type="hdr" sz="quarter"/>
          </p:nvPr>
        </p:nvSpPr>
        <p:spPr/>
        <p:txBody>
          <a:bodyPr/>
          <a:lstStyle/>
          <a:p>
            <a:r>
              <a:rPr lang="en-US"/>
              <a:t>Critical Path Method (CPM) - Introduction to the Schedule Review Process</a:t>
            </a:r>
          </a:p>
        </p:txBody>
      </p:sp>
      <p:sp>
        <p:nvSpPr>
          <p:cNvPr id="5" name="Footer Placeholder 4"/>
          <p:cNvSpPr>
            <a:spLocks noGrp="1"/>
          </p:cNvSpPr>
          <p:nvPr>
            <p:ph type="ftr" sz="quarter" idx="4"/>
          </p:nvPr>
        </p:nvSpPr>
        <p:spPr/>
        <p:txBody>
          <a:bodyPr/>
          <a:lstStyle/>
          <a:p>
            <a:r>
              <a:rPr lang="en-US"/>
              <a:t>Wisconsin Department of Transportation</a:t>
            </a:r>
          </a:p>
        </p:txBody>
      </p:sp>
      <p:sp>
        <p:nvSpPr>
          <p:cNvPr id="6" name="Slide Number Placeholder 5"/>
          <p:cNvSpPr>
            <a:spLocks noGrp="1"/>
          </p:cNvSpPr>
          <p:nvPr>
            <p:ph type="sldNum" sz="quarter" idx="5"/>
          </p:nvPr>
        </p:nvSpPr>
        <p:spPr/>
        <p:txBody>
          <a:bodyPr/>
          <a:lstStyle/>
          <a:p>
            <a:fld id="{275C5B2A-C6C1-46CD-8323-5F37F4106C05}" type="slidenum">
              <a:rPr lang="en-US" smtClean="0"/>
              <a:t>51</a:t>
            </a:fld>
            <a:endParaRPr lang="en-US"/>
          </a:p>
        </p:txBody>
      </p:sp>
    </p:spTree>
    <p:extLst>
      <p:ext uri="{BB962C8B-B14F-4D97-AF65-F5344CB8AC3E}">
        <p14:creationId xmlns:p14="http://schemas.microsoft.com/office/powerpoint/2010/main" val="360370949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narrative for statements that may lead to claims or delay that are not included in the schedule.</a:t>
            </a:r>
          </a:p>
          <a:p>
            <a:pPr marL="142201" indent="-142201">
              <a:buFontTx/>
              <a:buChar char="-"/>
            </a:pPr>
            <a:r>
              <a:rPr lang="en-US" dirty="0"/>
              <a:t>Consider including schedule review comments that address statements of delay or claim made in the narrative.</a:t>
            </a:r>
          </a:p>
          <a:p>
            <a:pPr marL="142201" indent="-142201">
              <a:buFontTx/>
              <a:buChar char="-"/>
            </a:pPr>
            <a:endParaRPr lang="en-US" dirty="0"/>
          </a:p>
        </p:txBody>
      </p:sp>
      <p:sp>
        <p:nvSpPr>
          <p:cNvPr id="4" name="Header Placeholder 3"/>
          <p:cNvSpPr>
            <a:spLocks noGrp="1"/>
          </p:cNvSpPr>
          <p:nvPr>
            <p:ph type="hdr" sz="quarter"/>
          </p:nvPr>
        </p:nvSpPr>
        <p:spPr/>
        <p:txBody>
          <a:bodyPr/>
          <a:lstStyle/>
          <a:p>
            <a:r>
              <a:rPr lang="en-US"/>
              <a:t>Critical Path Method (CPM) - Introduction to the Schedule Review Process</a:t>
            </a:r>
          </a:p>
        </p:txBody>
      </p:sp>
      <p:sp>
        <p:nvSpPr>
          <p:cNvPr id="5" name="Footer Placeholder 4"/>
          <p:cNvSpPr>
            <a:spLocks noGrp="1"/>
          </p:cNvSpPr>
          <p:nvPr>
            <p:ph type="ftr" sz="quarter" idx="4"/>
          </p:nvPr>
        </p:nvSpPr>
        <p:spPr/>
        <p:txBody>
          <a:bodyPr/>
          <a:lstStyle/>
          <a:p>
            <a:r>
              <a:rPr lang="en-US"/>
              <a:t>Wisconsin Department of Transportation</a:t>
            </a:r>
          </a:p>
        </p:txBody>
      </p:sp>
      <p:sp>
        <p:nvSpPr>
          <p:cNvPr id="6" name="Slide Number Placeholder 5"/>
          <p:cNvSpPr>
            <a:spLocks noGrp="1"/>
          </p:cNvSpPr>
          <p:nvPr>
            <p:ph type="sldNum" sz="quarter" idx="5"/>
          </p:nvPr>
        </p:nvSpPr>
        <p:spPr/>
        <p:txBody>
          <a:bodyPr/>
          <a:lstStyle/>
          <a:p>
            <a:fld id="{275C5B2A-C6C1-46CD-8323-5F37F4106C05}" type="slidenum">
              <a:rPr lang="en-US" smtClean="0"/>
              <a:t>52</a:t>
            </a:fld>
            <a:endParaRPr lang="en-US"/>
          </a:p>
        </p:txBody>
      </p:sp>
    </p:spTree>
    <p:extLst>
      <p:ext uri="{BB962C8B-B14F-4D97-AF65-F5344CB8AC3E}">
        <p14:creationId xmlns:p14="http://schemas.microsoft.com/office/powerpoint/2010/main" val="122938287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Schedule update often include changes and revisions.  Review these changes to look for issues.</a:t>
            </a:r>
          </a:p>
          <a:p>
            <a:pPr marL="142201" indent="-142201">
              <a:buFontTx/>
              <a:buChar char="-"/>
            </a:pPr>
            <a:r>
              <a:rPr lang="en-US" dirty="0"/>
              <a:t>Major problems with the schedule update may require the schedule to be revised and resubmitted.</a:t>
            </a:r>
          </a:p>
          <a:p>
            <a:pPr marL="142201" indent="-142201">
              <a:buFontTx/>
              <a:buChar char="-"/>
            </a:pPr>
            <a:endParaRPr lang="en-US" dirty="0"/>
          </a:p>
          <a:p>
            <a:endParaRPr lang="en-US" dirty="0"/>
          </a:p>
        </p:txBody>
      </p:sp>
      <p:sp>
        <p:nvSpPr>
          <p:cNvPr id="4" name="Header Placeholder 3"/>
          <p:cNvSpPr>
            <a:spLocks noGrp="1"/>
          </p:cNvSpPr>
          <p:nvPr>
            <p:ph type="hdr" sz="quarter"/>
          </p:nvPr>
        </p:nvSpPr>
        <p:spPr/>
        <p:txBody>
          <a:bodyPr/>
          <a:lstStyle/>
          <a:p>
            <a:r>
              <a:rPr lang="en-US"/>
              <a:t>Critical Path Method (CPM) - Introduction to the Schedule Review Process</a:t>
            </a:r>
          </a:p>
        </p:txBody>
      </p:sp>
      <p:sp>
        <p:nvSpPr>
          <p:cNvPr id="5" name="Footer Placeholder 4"/>
          <p:cNvSpPr>
            <a:spLocks noGrp="1"/>
          </p:cNvSpPr>
          <p:nvPr>
            <p:ph type="ftr" sz="quarter" idx="4"/>
          </p:nvPr>
        </p:nvSpPr>
        <p:spPr/>
        <p:txBody>
          <a:bodyPr/>
          <a:lstStyle/>
          <a:p>
            <a:r>
              <a:rPr lang="en-US"/>
              <a:t>Wisconsin Department of Transportation</a:t>
            </a:r>
          </a:p>
        </p:txBody>
      </p:sp>
      <p:sp>
        <p:nvSpPr>
          <p:cNvPr id="6" name="Slide Number Placeholder 5"/>
          <p:cNvSpPr>
            <a:spLocks noGrp="1"/>
          </p:cNvSpPr>
          <p:nvPr>
            <p:ph type="sldNum" sz="quarter" idx="5"/>
          </p:nvPr>
        </p:nvSpPr>
        <p:spPr/>
        <p:txBody>
          <a:bodyPr/>
          <a:lstStyle/>
          <a:p>
            <a:fld id="{275C5B2A-C6C1-46CD-8323-5F37F4106C05}" type="slidenum">
              <a:rPr lang="en-US" smtClean="0"/>
              <a:t>53</a:t>
            </a:fld>
            <a:endParaRPr lang="en-US"/>
          </a:p>
        </p:txBody>
      </p:sp>
    </p:spTree>
    <p:extLst>
      <p:ext uri="{BB962C8B-B14F-4D97-AF65-F5344CB8AC3E}">
        <p14:creationId xmlns:p14="http://schemas.microsoft.com/office/powerpoint/2010/main" val="337519450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Minor problems can be addressed in the next schedule update.</a:t>
            </a:r>
          </a:p>
        </p:txBody>
      </p:sp>
      <p:sp>
        <p:nvSpPr>
          <p:cNvPr id="4" name="Header Placeholder 3"/>
          <p:cNvSpPr>
            <a:spLocks noGrp="1"/>
          </p:cNvSpPr>
          <p:nvPr>
            <p:ph type="hdr" sz="quarter"/>
          </p:nvPr>
        </p:nvSpPr>
        <p:spPr/>
        <p:txBody>
          <a:bodyPr/>
          <a:lstStyle/>
          <a:p>
            <a:r>
              <a:rPr lang="en-US"/>
              <a:t>Critical Path Method (CPM) - Introduction to the Schedule Review Process</a:t>
            </a:r>
          </a:p>
        </p:txBody>
      </p:sp>
      <p:sp>
        <p:nvSpPr>
          <p:cNvPr id="5" name="Footer Placeholder 4"/>
          <p:cNvSpPr>
            <a:spLocks noGrp="1"/>
          </p:cNvSpPr>
          <p:nvPr>
            <p:ph type="ftr" sz="quarter" idx="4"/>
          </p:nvPr>
        </p:nvSpPr>
        <p:spPr/>
        <p:txBody>
          <a:bodyPr/>
          <a:lstStyle/>
          <a:p>
            <a:r>
              <a:rPr lang="en-US"/>
              <a:t>Wisconsin Department of Transportation</a:t>
            </a:r>
          </a:p>
        </p:txBody>
      </p:sp>
      <p:sp>
        <p:nvSpPr>
          <p:cNvPr id="6" name="Slide Number Placeholder 5"/>
          <p:cNvSpPr>
            <a:spLocks noGrp="1"/>
          </p:cNvSpPr>
          <p:nvPr>
            <p:ph type="sldNum" sz="quarter" idx="5"/>
          </p:nvPr>
        </p:nvSpPr>
        <p:spPr/>
        <p:txBody>
          <a:bodyPr/>
          <a:lstStyle/>
          <a:p>
            <a:fld id="{275C5B2A-C6C1-46CD-8323-5F37F4106C05}" type="slidenum">
              <a:rPr lang="en-US" smtClean="0"/>
              <a:t>54</a:t>
            </a:fld>
            <a:endParaRPr lang="en-US"/>
          </a:p>
        </p:txBody>
      </p:sp>
    </p:spTree>
    <p:extLst>
      <p:ext uri="{BB962C8B-B14F-4D97-AF65-F5344CB8AC3E}">
        <p14:creationId xmlns:p14="http://schemas.microsoft.com/office/powerpoint/2010/main" val="199319884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What-if scenarios allow the department to see the impacts of revisions made to the schedule.</a:t>
            </a:r>
          </a:p>
          <a:p>
            <a:pPr marL="142201" indent="-142201">
              <a:buFontTx/>
              <a:buChar char="-"/>
            </a:pPr>
            <a:r>
              <a:rPr lang="en-US" dirty="0"/>
              <a:t>Use also for delay fragnet review when contractor doesn’t provide as needed</a:t>
            </a:r>
          </a:p>
          <a:p>
            <a:pPr marL="142201" indent="-142201">
              <a:buFontTx/>
              <a:buChar char="-"/>
            </a:pPr>
            <a:r>
              <a:rPr lang="en-US" dirty="0"/>
              <a:t>Examples of what-if schedules</a:t>
            </a:r>
          </a:p>
          <a:p>
            <a:pPr marL="521402" lvl="1" indent="-142201">
              <a:buFontTx/>
              <a:buChar char="-"/>
            </a:pPr>
            <a:r>
              <a:rPr lang="en-US" dirty="0"/>
              <a:t>Delay impact because contractor didn’t provide fragnet</a:t>
            </a:r>
          </a:p>
          <a:p>
            <a:pPr marL="521402" lvl="1" indent="-142201">
              <a:buFontTx/>
              <a:buChar char="-"/>
            </a:pPr>
            <a:r>
              <a:rPr lang="en-US" dirty="0"/>
              <a:t>See potential schedule recovery from revised staging</a:t>
            </a:r>
          </a:p>
          <a:p>
            <a:pPr marL="521402" lvl="1" indent="-142201">
              <a:buFontTx/>
              <a:buChar char="-"/>
            </a:pPr>
            <a:r>
              <a:rPr lang="en-US" dirty="0"/>
              <a:t>Correct mistakes in schedule update to find accurate critical path</a:t>
            </a:r>
          </a:p>
        </p:txBody>
      </p:sp>
      <p:sp>
        <p:nvSpPr>
          <p:cNvPr id="4" name="Header Placeholder 3"/>
          <p:cNvSpPr>
            <a:spLocks noGrp="1"/>
          </p:cNvSpPr>
          <p:nvPr>
            <p:ph type="hdr" sz="quarter"/>
          </p:nvPr>
        </p:nvSpPr>
        <p:spPr/>
        <p:txBody>
          <a:bodyPr/>
          <a:lstStyle/>
          <a:p>
            <a:r>
              <a:rPr lang="en-US"/>
              <a:t>Critical Path Method (CPM) - Introduction to the Schedule Review Process</a:t>
            </a:r>
          </a:p>
        </p:txBody>
      </p:sp>
      <p:sp>
        <p:nvSpPr>
          <p:cNvPr id="5" name="Footer Placeholder 4"/>
          <p:cNvSpPr>
            <a:spLocks noGrp="1"/>
          </p:cNvSpPr>
          <p:nvPr>
            <p:ph type="ftr" sz="quarter" idx="4"/>
          </p:nvPr>
        </p:nvSpPr>
        <p:spPr/>
        <p:txBody>
          <a:bodyPr/>
          <a:lstStyle/>
          <a:p>
            <a:r>
              <a:rPr lang="en-US"/>
              <a:t>Wisconsin Department of Transportation</a:t>
            </a:r>
          </a:p>
        </p:txBody>
      </p:sp>
      <p:sp>
        <p:nvSpPr>
          <p:cNvPr id="6" name="Slide Number Placeholder 5"/>
          <p:cNvSpPr>
            <a:spLocks noGrp="1"/>
          </p:cNvSpPr>
          <p:nvPr>
            <p:ph type="sldNum" sz="quarter" idx="5"/>
          </p:nvPr>
        </p:nvSpPr>
        <p:spPr/>
        <p:txBody>
          <a:bodyPr/>
          <a:lstStyle/>
          <a:p>
            <a:fld id="{275C5B2A-C6C1-46CD-8323-5F37F4106C05}" type="slidenum">
              <a:rPr lang="en-US" smtClean="0"/>
              <a:t>55</a:t>
            </a:fld>
            <a:endParaRPr lang="en-US"/>
          </a:p>
        </p:txBody>
      </p:sp>
    </p:spTree>
    <p:extLst>
      <p:ext uri="{BB962C8B-B14F-4D97-AF65-F5344CB8AC3E}">
        <p14:creationId xmlns:p14="http://schemas.microsoft.com/office/powerpoint/2010/main" val="208446017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 of project issue in monthly schedule update</a:t>
            </a:r>
          </a:p>
          <a:p>
            <a:pPr marL="142201" indent="-142201">
              <a:buFontTx/>
              <a:buChar char="-"/>
            </a:pPr>
            <a:r>
              <a:rPr lang="en-US" dirty="0"/>
              <a:t>Delays elsewhere on the project delayed traffic switch</a:t>
            </a:r>
          </a:p>
          <a:p>
            <a:pPr marL="142201" indent="-142201">
              <a:buFontTx/>
              <a:buChar char="-"/>
            </a:pPr>
            <a:r>
              <a:rPr lang="en-US" dirty="0"/>
              <a:t>New pavement was available, but contractor delayed switch for safety reasons</a:t>
            </a:r>
          </a:p>
          <a:p>
            <a:pPr marL="142201" indent="-142201">
              <a:buFontTx/>
              <a:buChar char="-"/>
            </a:pPr>
            <a:r>
              <a:rPr lang="en-US" dirty="0"/>
              <a:t>Contractor later worked to recover time on the east half of the box culvert</a:t>
            </a:r>
          </a:p>
        </p:txBody>
      </p:sp>
      <p:sp>
        <p:nvSpPr>
          <p:cNvPr id="4" name="Header Placeholder 3"/>
          <p:cNvSpPr>
            <a:spLocks noGrp="1"/>
          </p:cNvSpPr>
          <p:nvPr>
            <p:ph type="hdr" sz="quarter"/>
          </p:nvPr>
        </p:nvSpPr>
        <p:spPr/>
        <p:txBody>
          <a:bodyPr/>
          <a:lstStyle/>
          <a:p>
            <a:r>
              <a:rPr lang="en-US"/>
              <a:t>Critical Path Method (CPM) - Introduction to the Schedule Review Process</a:t>
            </a:r>
          </a:p>
        </p:txBody>
      </p:sp>
      <p:sp>
        <p:nvSpPr>
          <p:cNvPr id="5" name="Footer Placeholder 4"/>
          <p:cNvSpPr>
            <a:spLocks noGrp="1"/>
          </p:cNvSpPr>
          <p:nvPr>
            <p:ph type="ftr" sz="quarter" idx="4"/>
          </p:nvPr>
        </p:nvSpPr>
        <p:spPr/>
        <p:txBody>
          <a:bodyPr/>
          <a:lstStyle/>
          <a:p>
            <a:r>
              <a:rPr lang="en-US"/>
              <a:t>Wisconsin Department of Transportation</a:t>
            </a:r>
          </a:p>
        </p:txBody>
      </p:sp>
      <p:sp>
        <p:nvSpPr>
          <p:cNvPr id="6" name="Slide Number Placeholder 5"/>
          <p:cNvSpPr>
            <a:spLocks noGrp="1"/>
          </p:cNvSpPr>
          <p:nvPr>
            <p:ph type="sldNum" sz="quarter" idx="5"/>
          </p:nvPr>
        </p:nvSpPr>
        <p:spPr/>
        <p:txBody>
          <a:bodyPr/>
          <a:lstStyle/>
          <a:p>
            <a:fld id="{275C5B2A-C6C1-46CD-8323-5F37F4106C05}" type="slidenum">
              <a:rPr lang="en-US" smtClean="0"/>
              <a:t>56</a:t>
            </a:fld>
            <a:endParaRPr lang="en-US"/>
          </a:p>
        </p:txBody>
      </p:sp>
    </p:spTree>
    <p:extLst>
      <p:ext uri="{BB962C8B-B14F-4D97-AF65-F5344CB8AC3E}">
        <p14:creationId xmlns:p14="http://schemas.microsoft.com/office/powerpoint/2010/main" val="418980322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Shop drawings show tieback tendons extending beyond the right-of-way</a:t>
            </a:r>
          </a:p>
          <a:p>
            <a:pPr marL="142201" indent="-142201">
              <a:buFontTx/>
              <a:buChar char="-"/>
            </a:pPr>
            <a:r>
              <a:rPr lang="en-US" dirty="0"/>
              <a:t>Contractor was told to redesign</a:t>
            </a:r>
          </a:p>
          <a:p>
            <a:pPr marL="142201" indent="-142201">
              <a:buFontTx/>
              <a:buChar char="-"/>
            </a:pPr>
            <a:r>
              <a:rPr lang="en-US" dirty="0"/>
              <a:t>Contractor demonstrated that there was no way to design using the available right-of-way</a:t>
            </a:r>
          </a:p>
          <a:p>
            <a:pPr marL="142201" indent="-142201">
              <a:buFontTx/>
              <a:buChar char="-"/>
            </a:pPr>
            <a:r>
              <a:rPr lang="en-US" dirty="0"/>
              <a:t>Resulted in impact to project completion date and winter work</a:t>
            </a:r>
          </a:p>
          <a:p>
            <a:pPr marL="142201" indent="-142201">
              <a:buFontTx/>
              <a:buChar char="-"/>
            </a:pPr>
            <a:r>
              <a:rPr lang="en-US" dirty="0"/>
              <a:t>Changed to lightweight fill in replace of the tiebacks</a:t>
            </a:r>
          </a:p>
          <a:p>
            <a:pPr marL="142201" indent="-142201">
              <a:buFontTx/>
              <a:buChar char="-"/>
            </a:pPr>
            <a:endParaRPr lang="en-US" dirty="0"/>
          </a:p>
        </p:txBody>
      </p:sp>
      <p:sp>
        <p:nvSpPr>
          <p:cNvPr id="4" name="Header Placeholder 3"/>
          <p:cNvSpPr>
            <a:spLocks noGrp="1"/>
          </p:cNvSpPr>
          <p:nvPr>
            <p:ph type="hdr" sz="quarter"/>
          </p:nvPr>
        </p:nvSpPr>
        <p:spPr/>
        <p:txBody>
          <a:bodyPr/>
          <a:lstStyle/>
          <a:p>
            <a:r>
              <a:rPr lang="en-US"/>
              <a:t>Critical Path Method (CPM) - Introduction to the Schedule Review Process</a:t>
            </a:r>
          </a:p>
        </p:txBody>
      </p:sp>
      <p:sp>
        <p:nvSpPr>
          <p:cNvPr id="5" name="Footer Placeholder 4"/>
          <p:cNvSpPr>
            <a:spLocks noGrp="1"/>
          </p:cNvSpPr>
          <p:nvPr>
            <p:ph type="ftr" sz="quarter" idx="4"/>
          </p:nvPr>
        </p:nvSpPr>
        <p:spPr/>
        <p:txBody>
          <a:bodyPr/>
          <a:lstStyle/>
          <a:p>
            <a:r>
              <a:rPr lang="en-US"/>
              <a:t>Wisconsin Department of Transportation</a:t>
            </a:r>
          </a:p>
        </p:txBody>
      </p:sp>
      <p:sp>
        <p:nvSpPr>
          <p:cNvPr id="6" name="Slide Number Placeholder 5"/>
          <p:cNvSpPr>
            <a:spLocks noGrp="1"/>
          </p:cNvSpPr>
          <p:nvPr>
            <p:ph type="sldNum" sz="quarter" idx="5"/>
          </p:nvPr>
        </p:nvSpPr>
        <p:spPr/>
        <p:txBody>
          <a:bodyPr/>
          <a:lstStyle/>
          <a:p>
            <a:fld id="{275C5B2A-C6C1-46CD-8323-5F37F4106C05}" type="slidenum">
              <a:rPr lang="en-US" smtClean="0"/>
              <a:t>57</a:t>
            </a:fld>
            <a:endParaRPr lang="en-US"/>
          </a:p>
        </p:txBody>
      </p:sp>
    </p:spTree>
    <p:extLst>
      <p:ext uri="{BB962C8B-B14F-4D97-AF65-F5344CB8AC3E}">
        <p14:creationId xmlns:p14="http://schemas.microsoft.com/office/powerpoint/2010/main" val="125911384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Interactive Slide – </a:t>
            </a:r>
            <a:r>
              <a:rPr lang="fr-FR" dirty="0" err="1"/>
              <a:t>solicit</a:t>
            </a:r>
            <a:r>
              <a:rPr lang="fr-FR" dirty="0"/>
              <a:t> audience discussion.</a:t>
            </a:r>
          </a:p>
          <a:p>
            <a:endParaRPr lang="en-US" dirty="0"/>
          </a:p>
        </p:txBody>
      </p:sp>
      <p:sp>
        <p:nvSpPr>
          <p:cNvPr id="4" name="Header Placeholder 3"/>
          <p:cNvSpPr>
            <a:spLocks noGrp="1"/>
          </p:cNvSpPr>
          <p:nvPr>
            <p:ph type="hdr" sz="quarter"/>
          </p:nvPr>
        </p:nvSpPr>
        <p:spPr/>
        <p:txBody>
          <a:bodyPr/>
          <a:lstStyle/>
          <a:p>
            <a:r>
              <a:rPr lang="en-US"/>
              <a:t>Critical Path Method (CPM) - Introduction to the Schedule Review Process</a:t>
            </a:r>
          </a:p>
        </p:txBody>
      </p:sp>
      <p:sp>
        <p:nvSpPr>
          <p:cNvPr id="5" name="Footer Placeholder 4"/>
          <p:cNvSpPr>
            <a:spLocks noGrp="1"/>
          </p:cNvSpPr>
          <p:nvPr>
            <p:ph type="ftr" sz="quarter" idx="4"/>
          </p:nvPr>
        </p:nvSpPr>
        <p:spPr/>
        <p:txBody>
          <a:bodyPr/>
          <a:lstStyle/>
          <a:p>
            <a:r>
              <a:rPr lang="en-US"/>
              <a:t>Wisconsin Department of Transportation</a:t>
            </a:r>
          </a:p>
        </p:txBody>
      </p:sp>
      <p:sp>
        <p:nvSpPr>
          <p:cNvPr id="6" name="Slide Number Placeholder 5"/>
          <p:cNvSpPr>
            <a:spLocks noGrp="1"/>
          </p:cNvSpPr>
          <p:nvPr>
            <p:ph type="sldNum" sz="quarter" idx="5"/>
          </p:nvPr>
        </p:nvSpPr>
        <p:spPr/>
        <p:txBody>
          <a:bodyPr/>
          <a:lstStyle/>
          <a:p>
            <a:fld id="{275C5B2A-C6C1-46CD-8323-5F37F4106C05}" type="slidenum">
              <a:rPr lang="en-US" smtClean="0"/>
              <a:t>58</a:t>
            </a:fld>
            <a:endParaRPr lang="en-US"/>
          </a:p>
        </p:txBody>
      </p:sp>
    </p:spTree>
    <p:extLst>
      <p:ext uri="{BB962C8B-B14F-4D97-AF65-F5344CB8AC3E}">
        <p14:creationId xmlns:p14="http://schemas.microsoft.com/office/powerpoint/2010/main" val="349066836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 the first page link to open example review.</a:t>
            </a:r>
          </a:p>
          <a:p>
            <a:r>
              <a:rPr lang="en-US" dirty="0"/>
              <a:t>- Briefly scroll through and discuss different sections.</a:t>
            </a:r>
          </a:p>
          <a:p>
            <a:endParaRPr lang="en-US" dirty="0"/>
          </a:p>
        </p:txBody>
      </p:sp>
      <p:sp>
        <p:nvSpPr>
          <p:cNvPr id="4" name="Header Placeholder 3"/>
          <p:cNvSpPr>
            <a:spLocks noGrp="1"/>
          </p:cNvSpPr>
          <p:nvPr>
            <p:ph type="hdr" sz="quarter"/>
          </p:nvPr>
        </p:nvSpPr>
        <p:spPr/>
        <p:txBody>
          <a:bodyPr/>
          <a:lstStyle/>
          <a:p>
            <a:r>
              <a:rPr lang="en-US"/>
              <a:t>Critical Path Method (CPM) - Introduction to the Schedule Review Process</a:t>
            </a:r>
          </a:p>
        </p:txBody>
      </p:sp>
      <p:sp>
        <p:nvSpPr>
          <p:cNvPr id="5" name="Footer Placeholder 4"/>
          <p:cNvSpPr>
            <a:spLocks noGrp="1"/>
          </p:cNvSpPr>
          <p:nvPr>
            <p:ph type="ftr" sz="quarter" idx="4"/>
          </p:nvPr>
        </p:nvSpPr>
        <p:spPr/>
        <p:txBody>
          <a:bodyPr/>
          <a:lstStyle/>
          <a:p>
            <a:r>
              <a:rPr lang="en-US"/>
              <a:t>Wisconsin Department of Transportation</a:t>
            </a:r>
          </a:p>
        </p:txBody>
      </p:sp>
      <p:sp>
        <p:nvSpPr>
          <p:cNvPr id="6" name="Slide Number Placeholder 5"/>
          <p:cNvSpPr>
            <a:spLocks noGrp="1"/>
          </p:cNvSpPr>
          <p:nvPr>
            <p:ph type="sldNum" sz="quarter" idx="5"/>
          </p:nvPr>
        </p:nvSpPr>
        <p:spPr/>
        <p:txBody>
          <a:bodyPr/>
          <a:lstStyle/>
          <a:p>
            <a:fld id="{275C5B2A-C6C1-46CD-8323-5F37F4106C05}" type="slidenum">
              <a:rPr lang="en-US" smtClean="0"/>
              <a:t>59</a:t>
            </a:fld>
            <a:endParaRPr lang="en-US"/>
          </a:p>
        </p:txBody>
      </p:sp>
    </p:spTree>
    <p:extLst>
      <p:ext uri="{BB962C8B-B14F-4D97-AF65-F5344CB8AC3E}">
        <p14:creationId xmlns:p14="http://schemas.microsoft.com/office/powerpoint/2010/main" val="7449142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42201" indent="-142201">
              <a:buFontTx/>
              <a:buChar char="-"/>
            </a:pPr>
            <a:r>
              <a:rPr lang="en-US" dirty="0"/>
              <a:t>Important to include all scopes of work to represent the entire project.</a:t>
            </a:r>
          </a:p>
          <a:p>
            <a:pPr marL="142201" indent="-142201">
              <a:buFontTx/>
              <a:buChar char="-"/>
            </a:pPr>
            <a:r>
              <a:rPr lang="en-US" dirty="0"/>
              <a:t>Must include work by others, utilities, or other entities to show potential impacts.</a:t>
            </a:r>
          </a:p>
          <a:p>
            <a:pPr marL="142201" indent="-142201">
              <a:buFontTx/>
              <a:buChar char="-"/>
            </a:pPr>
            <a:r>
              <a:rPr lang="en-US" dirty="0"/>
              <a:t>This will be discussed in further detail in later slides.</a:t>
            </a:r>
          </a:p>
          <a:p>
            <a:pPr marL="142201" indent="-142201">
              <a:buFontTx/>
              <a:buChar char="-"/>
            </a:pPr>
            <a:endParaRPr lang="en-US" dirty="0"/>
          </a:p>
        </p:txBody>
      </p:sp>
      <p:sp>
        <p:nvSpPr>
          <p:cNvPr id="4" name="Header Placeholder 3"/>
          <p:cNvSpPr>
            <a:spLocks noGrp="1"/>
          </p:cNvSpPr>
          <p:nvPr>
            <p:ph type="hdr" sz="quarter"/>
          </p:nvPr>
        </p:nvSpPr>
        <p:spPr/>
        <p:txBody>
          <a:bodyPr/>
          <a:lstStyle/>
          <a:p>
            <a:r>
              <a:rPr lang="en-US"/>
              <a:t>Critical Path Method (CPM) - Introduction to the Schedule Review Process</a:t>
            </a:r>
          </a:p>
        </p:txBody>
      </p:sp>
      <p:sp>
        <p:nvSpPr>
          <p:cNvPr id="5" name="Footer Placeholder 4"/>
          <p:cNvSpPr>
            <a:spLocks noGrp="1"/>
          </p:cNvSpPr>
          <p:nvPr>
            <p:ph type="ftr" sz="quarter" idx="4"/>
          </p:nvPr>
        </p:nvSpPr>
        <p:spPr/>
        <p:txBody>
          <a:bodyPr/>
          <a:lstStyle/>
          <a:p>
            <a:r>
              <a:rPr lang="en-US"/>
              <a:t>Wisconsin Department of Transportation</a:t>
            </a:r>
          </a:p>
        </p:txBody>
      </p:sp>
      <p:sp>
        <p:nvSpPr>
          <p:cNvPr id="6" name="Slide Number Placeholder 5"/>
          <p:cNvSpPr>
            <a:spLocks noGrp="1"/>
          </p:cNvSpPr>
          <p:nvPr>
            <p:ph type="sldNum" sz="quarter" idx="5"/>
          </p:nvPr>
        </p:nvSpPr>
        <p:spPr/>
        <p:txBody>
          <a:bodyPr/>
          <a:lstStyle/>
          <a:p>
            <a:fld id="{275C5B2A-C6C1-46CD-8323-5F37F4106C05}" type="slidenum">
              <a:rPr lang="en-US" smtClean="0"/>
              <a:t>6</a:t>
            </a:fld>
            <a:endParaRPr lang="en-US"/>
          </a:p>
        </p:txBody>
      </p:sp>
    </p:spTree>
    <p:extLst>
      <p:ext uri="{BB962C8B-B14F-4D97-AF65-F5344CB8AC3E}">
        <p14:creationId xmlns:p14="http://schemas.microsoft.com/office/powerpoint/2010/main" val="236855532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Introduce exercise</a:t>
            </a:r>
          </a:p>
          <a:p>
            <a:r>
              <a:rPr lang="en-US" dirty="0"/>
              <a:t>- Ask audience to gather in groups and develop schedule review comments</a:t>
            </a:r>
          </a:p>
          <a:p>
            <a:endParaRPr lang="en-US" dirty="0"/>
          </a:p>
        </p:txBody>
      </p:sp>
      <p:sp>
        <p:nvSpPr>
          <p:cNvPr id="4" name="Header Placeholder 3"/>
          <p:cNvSpPr>
            <a:spLocks noGrp="1"/>
          </p:cNvSpPr>
          <p:nvPr>
            <p:ph type="hdr" sz="quarter"/>
          </p:nvPr>
        </p:nvSpPr>
        <p:spPr/>
        <p:txBody>
          <a:bodyPr/>
          <a:lstStyle/>
          <a:p>
            <a:r>
              <a:rPr lang="en-US"/>
              <a:t>Critical Path Method (CPM) - Introduction to the Schedule Review Process</a:t>
            </a:r>
          </a:p>
        </p:txBody>
      </p:sp>
      <p:sp>
        <p:nvSpPr>
          <p:cNvPr id="5" name="Footer Placeholder 4"/>
          <p:cNvSpPr>
            <a:spLocks noGrp="1"/>
          </p:cNvSpPr>
          <p:nvPr>
            <p:ph type="ftr" sz="quarter" idx="4"/>
          </p:nvPr>
        </p:nvSpPr>
        <p:spPr/>
        <p:txBody>
          <a:bodyPr/>
          <a:lstStyle/>
          <a:p>
            <a:r>
              <a:rPr lang="en-US"/>
              <a:t>Wisconsin Department of Transportation</a:t>
            </a:r>
          </a:p>
        </p:txBody>
      </p:sp>
      <p:sp>
        <p:nvSpPr>
          <p:cNvPr id="6" name="Slide Number Placeholder 5"/>
          <p:cNvSpPr>
            <a:spLocks noGrp="1"/>
          </p:cNvSpPr>
          <p:nvPr>
            <p:ph type="sldNum" sz="quarter" idx="5"/>
          </p:nvPr>
        </p:nvSpPr>
        <p:spPr/>
        <p:txBody>
          <a:bodyPr/>
          <a:lstStyle/>
          <a:p>
            <a:fld id="{275C5B2A-C6C1-46CD-8323-5F37F4106C05}" type="slidenum">
              <a:rPr lang="en-US" smtClean="0"/>
              <a:t>60</a:t>
            </a:fld>
            <a:endParaRPr lang="en-US"/>
          </a:p>
        </p:txBody>
      </p:sp>
    </p:spTree>
    <p:extLst>
      <p:ext uri="{BB962C8B-B14F-4D97-AF65-F5344CB8AC3E}">
        <p14:creationId xmlns:p14="http://schemas.microsoft.com/office/powerpoint/2010/main" val="367400502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list of comments with audience.</a:t>
            </a:r>
          </a:p>
          <a:p>
            <a:endParaRPr lang="en-US" dirty="0"/>
          </a:p>
        </p:txBody>
      </p:sp>
      <p:sp>
        <p:nvSpPr>
          <p:cNvPr id="4" name="Header Placeholder 3"/>
          <p:cNvSpPr>
            <a:spLocks noGrp="1"/>
          </p:cNvSpPr>
          <p:nvPr>
            <p:ph type="hdr" sz="quarter"/>
          </p:nvPr>
        </p:nvSpPr>
        <p:spPr/>
        <p:txBody>
          <a:bodyPr/>
          <a:lstStyle/>
          <a:p>
            <a:r>
              <a:rPr lang="en-US"/>
              <a:t>Critical Path Method (CPM) - Introduction to the Schedule Review Process</a:t>
            </a:r>
          </a:p>
        </p:txBody>
      </p:sp>
      <p:sp>
        <p:nvSpPr>
          <p:cNvPr id="5" name="Footer Placeholder 4"/>
          <p:cNvSpPr>
            <a:spLocks noGrp="1"/>
          </p:cNvSpPr>
          <p:nvPr>
            <p:ph type="ftr" sz="quarter" idx="4"/>
          </p:nvPr>
        </p:nvSpPr>
        <p:spPr/>
        <p:txBody>
          <a:bodyPr/>
          <a:lstStyle/>
          <a:p>
            <a:r>
              <a:rPr lang="en-US"/>
              <a:t>Wisconsin Department of Transportation</a:t>
            </a:r>
          </a:p>
        </p:txBody>
      </p:sp>
      <p:sp>
        <p:nvSpPr>
          <p:cNvPr id="6" name="Slide Number Placeholder 5"/>
          <p:cNvSpPr>
            <a:spLocks noGrp="1"/>
          </p:cNvSpPr>
          <p:nvPr>
            <p:ph type="sldNum" sz="quarter" idx="5"/>
          </p:nvPr>
        </p:nvSpPr>
        <p:spPr/>
        <p:txBody>
          <a:bodyPr/>
          <a:lstStyle/>
          <a:p>
            <a:fld id="{275C5B2A-C6C1-46CD-8323-5F37F4106C05}" type="slidenum">
              <a:rPr lang="en-US" smtClean="0"/>
              <a:t>61</a:t>
            </a:fld>
            <a:endParaRPr lang="en-US"/>
          </a:p>
        </p:txBody>
      </p:sp>
    </p:spTree>
    <p:extLst>
      <p:ext uri="{BB962C8B-B14F-4D97-AF65-F5344CB8AC3E}">
        <p14:creationId xmlns:p14="http://schemas.microsoft.com/office/powerpoint/2010/main" val="79105599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section will discuss delays and claims</a:t>
            </a:r>
          </a:p>
          <a:p>
            <a:pPr marL="142201" indent="-142201">
              <a:buFontTx/>
              <a:buChar char="-"/>
            </a:pPr>
            <a:r>
              <a:rPr lang="en-US" dirty="0"/>
              <a:t>Will include non-critical and critical discussion.</a:t>
            </a:r>
          </a:p>
          <a:p>
            <a:pPr marL="142201" indent="-142201">
              <a:buFontTx/>
              <a:buChar char="-"/>
            </a:pPr>
            <a:r>
              <a:rPr lang="en-US" dirty="0"/>
              <a:t>Go over what required to submit a delay claim and what to review in the claim.</a:t>
            </a:r>
          </a:p>
          <a:p>
            <a:pPr marL="142201" indent="-142201">
              <a:buFontTx/>
              <a:buChar char="-"/>
            </a:pPr>
            <a:r>
              <a:rPr lang="en-US" dirty="0"/>
              <a:t>Finish with an example and a brief exercise.</a:t>
            </a:r>
          </a:p>
        </p:txBody>
      </p:sp>
      <p:sp>
        <p:nvSpPr>
          <p:cNvPr id="4" name="Header Placeholder 3"/>
          <p:cNvSpPr>
            <a:spLocks noGrp="1"/>
          </p:cNvSpPr>
          <p:nvPr>
            <p:ph type="hdr" sz="quarter"/>
          </p:nvPr>
        </p:nvSpPr>
        <p:spPr/>
        <p:txBody>
          <a:bodyPr/>
          <a:lstStyle/>
          <a:p>
            <a:r>
              <a:rPr lang="en-US"/>
              <a:t>Critical Path Method (CPM) - Introduction to the Schedule Review Process</a:t>
            </a:r>
          </a:p>
        </p:txBody>
      </p:sp>
      <p:sp>
        <p:nvSpPr>
          <p:cNvPr id="5" name="Footer Placeholder 4"/>
          <p:cNvSpPr>
            <a:spLocks noGrp="1"/>
          </p:cNvSpPr>
          <p:nvPr>
            <p:ph type="ftr" sz="quarter" idx="4"/>
          </p:nvPr>
        </p:nvSpPr>
        <p:spPr/>
        <p:txBody>
          <a:bodyPr/>
          <a:lstStyle/>
          <a:p>
            <a:r>
              <a:rPr lang="en-US"/>
              <a:t>Wisconsin Department of Transportation</a:t>
            </a:r>
          </a:p>
        </p:txBody>
      </p:sp>
      <p:sp>
        <p:nvSpPr>
          <p:cNvPr id="6" name="Slide Number Placeholder 5"/>
          <p:cNvSpPr>
            <a:spLocks noGrp="1"/>
          </p:cNvSpPr>
          <p:nvPr>
            <p:ph type="sldNum" sz="quarter" idx="5"/>
          </p:nvPr>
        </p:nvSpPr>
        <p:spPr/>
        <p:txBody>
          <a:bodyPr/>
          <a:lstStyle/>
          <a:p>
            <a:fld id="{275C5B2A-C6C1-46CD-8323-5F37F4106C05}" type="slidenum">
              <a:rPr lang="en-US" smtClean="0"/>
              <a:t>62</a:t>
            </a:fld>
            <a:endParaRPr lang="en-US"/>
          </a:p>
        </p:txBody>
      </p:sp>
    </p:spTree>
    <p:extLst>
      <p:ext uri="{BB962C8B-B14F-4D97-AF65-F5344CB8AC3E}">
        <p14:creationId xmlns:p14="http://schemas.microsoft.com/office/powerpoint/2010/main" val="347698781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Delays can affect critical and/or non-critical activities.</a:t>
            </a:r>
          </a:p>
          <a:p>
            <a:endParaRPr lang="en-US" dirty="0"/>
          </a:p>
          <a:p>
            <a:r>
              <a:rPr lang="en-US" dirty="0"/>
              <a:t>Delays may affect interim dates but not final dates.</a:t>
            </a:r>
          </a:p>
        </p:txBody>
      </p:sp>
      <p:sp>
        <p:nvSpPr>
          <p:cNvPr id="4" name="Header Placeholder 3"/>
          <p:cNvSpPr>
            <a:spLocks noGrp="1"/>
          </p:cNvSpPr>
          <p:nvPr>
            <p:ph type="hdr" sz="quarter"/>
          </p:nvPr>
        </p:nvSpPr>
        <p:spPr/>
        <p:txBody>
          <a:bodyPr/>
          <a:lstStyle/>
          <a:p>
            <a:r>
              <a:rPr lang="en-US"/>
              <a:t>Critical Path Method (CPM) - Introduction to the Schedule Review Process</a:t>
            </a:r>
          </a:p>
        </p:txBody>
      </p:sp>
      <p:sp>
        <p:nvSpPr>
          <p:cNvPr id="5" name="Footer Placeholder 4"/>
          <p:cNvSpPr>
            <a:spLocks noGrp="1"/>
          </p:cNvSpPr>
          <p:nvPr>
            <p:ph type="ftr" sz="quarter" idx="4"/>
          </p:nvPr>
        </p:nvSpPr>
        <p:spPr/>
        <p:txBody>
          <a:bodyPr/>
          <a:lstStyle/>
          <a:p>
            <a:r>
              <a:rPr lang="en-US"/>
              <a:t>Wisconsin Department of Transportation</a:t>
            </a:r>
          </a:p>
        </p:txBody>
      </p:sp>
      <p:sp>
        <p:nvSpPr>
          <p:cNvPr id="6" name="Slide Number Placeholder 5"/>
          <p:cNvSpPr>
            <a:spLocks noGrp="1"/>
          </p:cNvSpPr>
          <p:nvPr>
            <p:ph type="sldNum" sz="quarter" idx="5"/>
          </p:nvPr>
        </p:nvSpPr>
        <p:spPr/>
        <p:txBody>
          <a:bodyPr/>
          <a:lstStyle/>
          <a:p>
            <a:fld id="{275C5B2A-C6C1-46CD-8323-5F37F4106C05}" type="slidenum">
              <a:rPr lang="en-US" smtClean="0"/>
              <a:t>63</a:t>
            </a:fld>
            <a:endParaRPr lang="en-US"/>
          </a:p>
        </p:txBody>
      </p:sp>
    </p:spTree>
    <p:extLst>
      <p:ext uri="{BB962C8B-B14F-4D97-AF65-F5344CB8AC3E}">
        <p14:creationId xmlns:p14="http://schemas.microsoft.com/office/powerpoint/2010/main" val="322165670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Delays to non-critical activities use float and are not due a time extension.</a:t>
            </a:r>
          </a:p>
        </p:txBody>
      </p:sp>
      <p:sp>
        <p:nvSpPr>
          <p:cNvPr id="4" name="Header Placeholder 3"/>
          <p:cNvSpPr>
            <a:spLocks noGrp="1"/>
          </p:cNvSpPr>
          <p:nvPr>
            <p:ph type="hdr" sz="quarter"/>
          </p:nvPr>
        </p:nvSpPr>
        <p:spPr/>
        <p:txBody>
          <a:bodyPr/>
          <a:lstStyle/>
          <a:p>
            <a:r>
              <a:rPr lang="en-US"/>
              <a:t>Critical Path Method (CPM) - Introduction to the Schedule Review Process</a:t>
            </a:r>
          </a:p>
        </p:txBody>
      </p:sp>
      <p:sp>
        <p:nvSpPr>
          <p:cNvPr id="5" name="Footer Placeholder 4"/>
          <p:cNvSpPr>
            <a:spLocks noGrp="1"/>
          </p:cNvSpPr>
          <p:nvPr>
            <p:ph type="ftr" sz="quarter" idx="4"/>
          </p:nvPr>
        </p:nvSpPr>
        <p:spPr/>
        <p:txBody>
          <a:bodyPr/>
          <a:lstStyle/>
          <a:p>
            <a:r>
              <a:rPr lang="en-US"/>
              <a:t>Wisconsin Department of Transportation</a:t>
            </a:r>
          </a:p>
        </p:txBody>
      </p:sp>
      <p:sp>
        <p:nvSpPr>
          <p:cNvPr id="6" name="Slide Number Placeholder 5"/>
          <p:cNvSpPr>
            <a:spLocks noGrp="1"/>
          </p:cNvSpPr>
          <p:nvPr>
            <p:ph type="sldNum" sz="quarter" idx="5"/>
          </p:nvPr>
        </p:nvSpPr>
        <p:spPr/>
        <p:txBody>
          <a:bodyPr/>
          <a:lstStyle/>
          <a:p>
            <a:fld id="{275C5B2A-C6C1-46CD-8323-5F37F4106C05}" type="slidenum">
              <a:rPr lang="en-US" smtClean="0"/>
              <a:t>64</a:t>
            </a:fld>
            <a:endParaRPr lang="en-US"/>
          </a:p>
        </p:txBody>
      </p:sp>
    </p:spTree>
    <p:extLst>
      <p:ext uri="{BB962C8B-B14F-4D97-AF65-F5344CB8AC3E}">
        <p14:creationId xmlns:p14="http://schemas.microsoft.com/office/powerpoint/2010/main" val="408082802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Fragnet means “fragmentary network”.  A small number of activities to be inserted into a CPM that represents the change condition or delay.  A fragnet is used to evaluate the impacts of the change.</a:t>
            </a:r>
          </a:p>
          <a:p>
            <a:endParaRPr lang="en-US" dirty="0"/>
          </a:p>
          <a:p>
            <a:r>
              <a:rPr lang="en-US" dirty="0"/>
              <a:t>Best to review a delay or potential delay is when it occurs.</a:t>
            </a:r>
          </a:p>
        </p:txBody>
      </p:sp>
      <p:sp>
        <p:nvSpPr>
          <p:cNvPr id="4" name="Header Placeholder 3"/>
          <p:cNvSpPr>
            <a:spLocks noGrp="1"/>
          </p:cNvSpPr>
          <p:nvPr>
            <p:ph type="hdr" sz="quarter"/>
          </p:nvPr>
        </p:nvSpPr>
        <p:spPr/>
        <p:txBody>
          <a:bodyPr/>
          <a:lstStyle/>
          <a:p>
            <a:r>
              <a:rPr lang="en-US"/>
              <a:t>Critical Path Method (CPM) - Introduction to the Schedule Review Process</a:t>
            </a:r>
          </a:p>
        </p:txBody>
      </p:sp>
      <p:sp>
        <p:nvSpPr>
          <p:cNvPr id="5" name="Footer Placeholder 4"/>
          <p:cNvSpPr>
            <a:spLocks noGrp="1"/>
          </p:cNvSpPr>
          <p:nvPr>
            <p:ph type="ftr" sz="quarter" idx="4"/>
          </p:nvPr>
        </p:nvSpPr>
        <p:spPr/>
        <p:txBody>
          <a:bodyPr/>
          <a:lstStyle/>
          <a:p>
            <a:r>
              <a:rPr lang="en-US"/>
              <a:t>Wisconsin Department of Transportation</a:t>
            </a:r>
          </a:p>
        </p:txBody>
      </p:sp>
      <p:sp>
        <p:nvSpPr>
          <p:cNvPr id="6" name="Slide Number Placeholder 5"/>
          <p:cNvSpPr>
            <a:spLocks noGrp="1"/>
          </p:cNvSpPr>
          <p:nvPr>
            <p:ph type="sldNum" sz="quarter" idx="5"/>
          </p:nvPr>
        </p:nvSpPr>
        <p:spPr/>
        <p:txBody>
          <a:bodyPr/>
          <a:lstStyle/>
          <a:p>
            <a:fld id="{275C5B2A-C6C1-46CD-8323-5F37F4106C05}" type="slidenum">
              <a:rPr lang="en-US" smtClean="0"/>
              <a:t>65</a:t>
            </a:fld>
            <a:endParaRPr lang="en-US"/>
          </a:p>
        </p:txBody>
      </p:sp>
    </p:spTree>
    <p:extLst>
      <p:ext uri="{BB962C8B-B14F-4D97-AF65-F5344CB8AC3E}">
        <p14:creationId xmlns:p14="http://schemas.microsoft.com/office/powerpoint/2010/main" val="392154082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Fragnet is to be inserted into the latest approved schedule update.</a:t>
            </a:r>
          </a:p>
          <a:p>
            <a:pPr marL="142201" indent="-142201">
              <a:buFontTx/>
              <a:buChar char="-"/>
            </a:pPr>
            <a:r>
              <a:rPr lang="en-US" dirty="0"/>
              <a:t>An approved update that is several months removed from the change will be problematic</a:t>
            </a:r>
          </a:p>
          <a:p>
            <a:pPr marL="142201" indent="-142201">
              <a:buFontTx/>
              <a:buChar char="-"/>
            </a:pPr>
            <a:r>
              <a:rPr lang="en-US" dirty="0"/>
              <a:t>Ensure other revisions to the schedule not related to the change are not affecting the fragnet</a:t>
            </a:r>
          </a:p>
        </p:txBody>
      </p:sp>
      <p:sp>
        <p:nvSpPr>
          <p:cNvPr id="4" name="Header Placeholder 3"/>
          <p:cNvSpPr>
            <a:spLocks noGrp="1"/>
          </p:cNvSpPr>
          <p:nvPr>
            <p:ph type="hdr" sz="quarter"/>
          </p:nvPr>
        </p:nvSpPr>
        <p:spPr/>
        <p:txBody>
          <a:bodyPr/>
          <a:lstStyle/>
          <a:p>
            <a:r>
              <a:rPr lang="en-US"/>
              <a:t>Critical Path Method (CPM) - Introduction to the Schedule Review Process</a:t>
            </a:r>
          </a:p>
        </p:txBody>
      </p:sp>
      <p:sp>
        <p:nvSpPr>
          <p:cNvPr id="5" name="Footer Placeholder 4"/>
          <p:cNvSpPr>
            <a:spLocks noGrp="1"/>
          </p:cNvSpPr>
          <p:nvPr>
            <p:ph type="ftr" sz="quarter" idx="4"/>
          </p:nvPr>
        </p:nvSpPr>
        <p:spPr/>
        <p:txBody>
          <a:bodyPr/>
          <a:lstStyle/>
          <a:p>
            <a:r>
              <a:rPr lang="en-US"/>
              <a:t>Wisconsin Department of Transportation</a:t>
            </a:r>
          </a:p>
        </p:txBody>
      </p:sp>
      <p:sp>
        <p:nvSpPr>
          <p:cNvPr id="6" name="Slide Number Placeholder 5"/>
          <p:cNvSpPr>
            <a:spLocks noGrp="1"/>
          </p:cNvSpPr>
          <p:nvPr>
            <p:ph type="sldNum" sz="quarter" idx="5"/>
          </p:nvPr>
        </p:nvSpPr>
        <p:spPr/>
        <p:txBody>
          <a:bodyPr/>
          <a:lstStyle/>
          <a:p>
            <a:fld id="{275C5B2A-C6C1-46CD-8323-5F37F4106C05}" type="slidenum">
              <a:rPr lang="en-US" smtClean="0"/>
              <a:t>66</a:t>
            </a:fld>
            <a:endParaRPr lang="en-US"/>
          </a:p>
        </p:txBody>
      </p:sp>
    </p:spTree>
    <p:extLst>
      <p:ext uri="{BB962C8B-B14F-4D97-AF65-F5344CB8AC3E}">
        <p14:creationId xmlns:p14="http://schemas.microsoft.com/office/powerpoint/2010/main" val="7937171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Department also used a what-if schedule to insert a fragnet for delay analysis.</a:t>
            </a:r>
          </a:p>
        </p:txBody>
      </p:sp>
      <p:sp>
        <p:nvSpPr>
          <p:cNvPr id="4" name="Header Placeholder 3"/>
          <p:cNvSpPr>
            <a:spLocks noGrp="1"/>
          </p:cNvSpPr>
          <p:nvPr>
            <p:ph type="hdr" sz="quarter"/>
          </p:nvPr>
        </p:nvSpPr>
        <p:spPr/>
        <p:txBody>
          <a:bodyPr/>
          <a:lstStyle/>
          <a:p>
            <a:r>
              <a:rPr lang="en-US"/>
              <a:t>Critical Path Method (CPM) - Introduction to the Schedule Review Process</a:t>
            </a:r>
          </a:p>
        </p:txBody>
      </p:sp>
      <p:sp>
        <p:nvSpPr>
          <p:cNvPr id="5" name="Footer Placeholder 4"/>
          <p:cNvSpPr>
            <a:spLocks noGrp="1"/>
          </p:cNvSpPr>
          <p:nvPr>
            <p:ph type="ftr" sz="quarter" idx="4"/>
          </p:nvPr>
        </p:nvSpPr>
        <p:spPr/>
        <p:txBody>
          <a:bodyPr/>
          <a:lstStyle/>
          <a:p>
            <a:r>
              <a:rPr lang="en-US"/>
              <a:t>Wisconsin Department of Transportation</a:t>
            </a:r>
          </a:p>
        </p:txBody>
      </p:sp>
      <p:sp>
        <p:nvSpPr>
          <p:cNvPr id="6" name="Slide Number Placeholder 5"/>
          <p:cNvSpPr>
            <a:spLocks noGrp="1"/>
          </p:cNvSpPr>
          <p:nvPr>
            <p:ph type="sldNum" sz="quarter" idx="5"/>
          </p:nvPr>
        </p:nvSpPr>
        <p:spPr/>
        <p:txBody>
          <a:bodyPr/>
          <a:lstStyle/>
          <a:p>
            <a:fld id="{275C5B2A-C6C1-46CD-8323-5F37F4106C05}" type="slidenum">
              <a:rPr lang="en-US" smtClean="0"/>
              <a:t>68</a:t>
            </a:fld>
            <a:endParaRPr lang="en-US"/>
          </a:p>
        </p:txBody>
      </p:sp>
    </p:spTree>
    <p:extLst>
      <p:ext uri="{BB962C8B-B14F-4D97-AF65-F5344CB8AC3E}">
        <p14:creationId xmlns:p14="http://schemas.microsoft.com/office/powerpoint/2010/main" val="94426514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scenario shows potential concurrent delay.</a:t>
            </a:r>
          </a:p>
          <a:p>
            <a:endParaRPr lang="en-US" dirty="0"/>
          </a:p>
          <a:p>
            <a:r>
              <a:rPr lang="en-US" dirty="0"/>
              <a:t>Second scenario shows delay activities have positive float.</a:t>
            </a:r>
          </a:p>
        </p:txBody>
      </p:sp>
      <p:sp>
        <p:nvSpPr>
          <p:cNvPr id="4" name="Header Placeholder 3"/>
          <p:cNvSpPr>
            <a:spLocks noGrp="1"/>
          </p:cNvSpPr>
          <p:nvPr>
            <p:ph type="hdr" sz="quarter"/>
          </p:nvPr>
        </p:nvSpPr>
        <p:spPr/>
        <p:txBody>
          <a:bodyPr/>
          <a:lstStyle/>
          <a:p>
            <a:r>
              <a:rPr lang="en-US"/>
              <a:t>Critical Path Method (CPM) - Introduction to the Schedule Review Process</a:t>
            </a:r>
          </a:p>
        </p:txBody>
      </p:sp>
      <p:sp>
        <p:nvSpPr>
          <p:cNvPr id="5" name="Footer Placeholder 4"/>
          <p:cNvSpPr>
            <a:spLocks noGrp="1"/>
          </p:cNvSpPr>
          <p:nvPr>
            <p:ph type="ftr" sz="quarter" idx="4"/>
          </p:nvPr>
        </p:nvSpPr>
        <p:spPr/>
        <p:txBody>
          <a:bodyPr/>
          <a:lstStyle/>
          <a:p>
            <a:r>
              <a:rPr lang="en-US"/>
              <a:t>Wisconsin Department of Transportation</a:t>
            </a:r>
          </a:p>
        </p:txBody>
      </p:sp>
      <p:sp>
        <p:nvSpPr>
          <p:cNvPr id="6" name="Slide Number Placeholder 5"/>
          <p:cNvSpPr>
            <a:spLocks noGrp="1"/>
          </p:cNvSpPr>
          <p:nvPr>
            <p:ph type="sldNum" sz="quarter" idx="5"/>
          </p:nvPr>
        </p:nvSpPr>
        <p:spPr/>
        <p:txBody>
          <a:bodyPr/>
          <a:lstStyle/>
          <a:p>
            <a:fld id="{275C5B2A-C6C1-46CD-8323-5F37F4106C05}" type="slidenum">
              <a:rPr lang="en-US" smtClean="0"/>
              <a:t>69</a:t>
            </a:fld>
            <a:endParaRPr lang="en-US"/>
          </a:p>
        </p:txBody>
      </p:sp>
    </p:spTree>
    <p:extLst>
      <p:ext uri="{BB962C8B-B14F-4D97-AF65-F5344CB8AC3E}">
        <p14:creationId xmlns:p14="http://schemas.microsoft.com/office/powerpoint/2010/main" val="84143755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Blue</a:t>
            </a:r>
          </a:p>
          <a:p>
            <a:r>
              <a:rPr lang="en-US" dirty="0"/>
              <a:t>Black</a:t>
            </a:r>
          </a:p>
          <a:p>
            <a:r>
              <a:rPr lang="en-US" dirty="0"/>
              <a:t>Red</a:t>
            </a:r>
          </a:p>
          <a:p>
            <a:r>
              <a:rPr lang="en-US" dirty="0"/>
              <a:t>Orange</a:t>
            </a:r>
          </a:p>
          <a:p>
            <a:r>
              <a:rPr lang="en-US" dirty="0"/>
              <a:t>Yellow</a:t>
            </a:r>
          </a:p>
          <a:p>
            <a:r>
              <a:rPr lang="en-US" dirty="0"/>
              <a:t>Green</a:t>
            </a:r>
          </a:p>
          <a:p>
            <a:r>
              <a:rPr lang="en-US" dirty="0"/>
              <a:t>Brown</a:t>
            </a:r>
          </a:p>
        </p:txBody>
      </p:sp>
      <p:sp>
        <p:nvSpPr>
          <p:cNvPr id="4" name="Header Placeholder 3"/>
          <p:cNvSpPr>
            <a:spLocks noGrp="1"/>
          </p:cNvSpPr>
          <p:nvPr>
            <p:ph type="hdr" sz="quarter"/>
          </p:nvPr>
        </p:nvSpPr>
        <p:spPr/>
        <p:txBody>
          <a:bodyPr/>
          <a:lstStyle/>
          <a:p>
            <a:r>
              <a:rPr lang="en-US"/>
              <a:t>Critical Path Method (CPM) - Introduction to the Schedule Review Process</a:t>
            </a:r>
          </a:p>
        </p:txBody>
      </p:sp>
      <p:sp>
        <p:nvSpPr>
          <p:cNvPr id="5" name="Footer Placeholder 4"/>
          <p:cNvSpPr>
            <a:spLocks noGrp="1"/>
          </p:cNvSpPr>
          <p:nvPr>
            <p:ph type="ftr" sz="quarter" idx="4"/>
          </p:nvPr>
        </p:nvSpPr>
        <p:spPr/>
        <p:txBody>
          <a:bodyPr/>
          <a:lstStyle/>
          <a:p>
            <a:r>
              <a:rPr lang="en-US"/>
              <a:t>Wisconsin Department of Transportation</a:t>
            </a:r>
          </a:p>
        </p:txBody>
      </p:sp>
      <p:sp>
        <p:nvSpPr>
          <p:cNvPr id="6" name="Slide Number Placeholder 5"/>
          <p:cNvSpPr>
            <a:spLocks noGrp="1"/>
          </p:cNvSpPr>
          <p:nvPr>
            <p:ph type="sldNum" sz="quarter" idx="5"/>
          </p:nvPr>
        </p:nvSpPr>
        <p:spPr/>
        <p:txBody>
          <a:bodyPr/>
          <a:lstStyle/>
          <a:p>
            <a:fld id="{275C5B2A-C6C1-46CD-8323-5F37F4106C05}" type="slidenum">
              <a:rPr lang="en-US" smtClean="0"/>
              <a:t>71</a:t>
            </a:fld>
            <a:endParaRPr lang="en-US"/>
          </a:p>
        </p:txBody>
      </p:sp>
    </p:spTree>
    <p:extLst>
      <p:ext uri="{BB962C8B-B14F-4D97-AF65-F5344CB8AC3E}">
        <p14:creationId xmlns:p14="http://schemas.microsoft.com/office/powerpoint/2010/main" val="38988105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42201" indent="-142201">
              <a:buFontTx/>
              <a:buChar char="-"/>
            </a:pPr>
            <a:r>
              <a:rPr lang="en-US" dirty="0"/>
              <a:t>Use of standardized scheduling software allows department to produce multiple reports.</a:t>
            </a:r>
          </a:p>
          <a:p>
            <a:pPr marL="142201" indent="-142201">
              <a:buFontTx/>
              <a:buChar char="-"/>
            </a:pPr>
            <a:r>
              <a:rPr lang="en-US" dirty="0"/>
              <a:t>Breakdown a large schedule into focused areas (structures, roadway, stages, etc.)</a:t>
            </a:r>
          </a:p>
          <a:p>
            <a:pPr marL="142201" indent="-142201">
              <a:buFontTx/>
              <a:buChar char="-"/>
            </a:pPr>
            <a:r>
              <a:rPr lang="en-US" dirty="0"/>
              <a:t>Narrative and printouts also required.</a:t>
            </a:r>
          </a:p>
          <a:p>
            <a:pPr marL="142201" indent="-142201">
              <a:buFontTx/>
              <a:buChar char="-"/>
            </a:pPr>
            <a:r>
              <a:rPr lang="en-US" dirty="0"/>
              <a:t>Printouts used to verify that the XER file matches the printout.</a:t>
            </a:r>
          </a:p>
          <a:p>
            <a:pPr marL="142201" indent="-142201">
              <a:buFontTx/>
              <a:buChar char="-"/>
            </a:pPr>
            <a:r>
              <a:rPr lang="en-US" dirty="0"/>
              <a:t>Example of when they don’t match, time lost analyzing the wrong information.</a:t>
            </a:r>
          </a:p>
        </p:txBody>
      </p:sp>
      <p:sp>
        <p:nvSpPr>
          <p:cNvPr id="4" name="Header Placeholder 3"/>
          <p:cNvSpPr>
            <a:spLocks noGrp="1"/>
          </p:cNvSpPr>
          <p:nvPr>
            <p:ph type="hdr" sz="quarter"/>
          </p:nvPr>
        </p:nvSpPr>
        <p:spPr/>
        <p:txBody>
          <a:bodyPr/>
          <a:lstStyle/>
          <a:p>
            <a:r>
              <a:rPr lang="en-US"/>
              <a:t>Critical Path Method (CPM) - Introduction to the Schedule Review Process</a:t>
            </a:r>
          </a:p>
        </p:txBody>
      </p:sp>
      <p:sp>
        <p:nvSpPr>
          <p:cNvPr id="5" name="Footer Placeholder 4"/>
          <p:cNvSpPr>
            <a:spLocks noGrp="1"/>
          </p:cNvSpPr>
          <p:nvPr>
            <p:ph type="ftr" sz="quarter" idx="4"/>
          </p:nvPr>
        </p:nvSpPr>
        <p:spPr/>
        <p:txBody>
          <a:bodyPr/>
          <a:lstStyle/>
          <a:p>
            <a:r>
              <a:rPr lang="en-US"/>
              <a:t>Wisconsin Department of Transportation</a:t>
            </a:r>
          </a:p>
        </p:txBody>
      </p:sp>
      <p:sp>
        <p:nvSpPr>
          <p:cNvPr id="6" name="Slide Number Placeholder 5"/>
          <p:cNvSpPr>
            <a:spLocks noGrp="1"/>
          </p:cNvSpPr>
          <p:nvPr>
            <p:ph type="sldNum" sz="quarter" idx="5"/>
          </p:nvPr>
        </p:nvSpPr>
        <p:spPr/>
        <p:txBody>
          <a:bodyPr/>
          <a:lstStyle/>
          <a:p>
            <a:fld id="{275C5B2A-C6C1-46CD-8323-5F37F4106C05}" type="slidenum">
              <a:rPr lang="en-US" smtClean="0"/>
              <a:t>7</a:t>
            </a:fld>
            <a:endParaRPr lang="en-US"/>
          </a:p>
        </p:txBody>
      </p:sp>
    </p:spTree>
    <p:extLst>
      <p:ext uri="{BB962C8B-B14F-4D97-AF65-F5344CB8AC3E}">
        <p14:creationId xmlns:p14="http://schemas.microsoft.com/office/powerpoint/2010/main" val="14860654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42201" indent="-142201">
              <a:buFontTx/>
              <a:buChar char="-"/>
            </a:pPr>
            <a:r>
              <a:rPr lang="en-US" dirty="0"/>
              <a:t>These projects are used to provide examples.</a:t>
            </a:r>
          </a:p>
          <a:p>
            <a:pPr marL="142201" indent="-142201">
              <a:buFontTx/>
              <a:buChar char="-"/>
            </a:pPr>
            <a:r>
              <a:rPr lang="en-US" dirty="0"/>
              <a:t>Not intended to show one is better than the other, or one contractor is better or worse a CPM scheduling.</a:t>
            </a:r>
          </a:p>
          <a:p>
            <a:pPr marL="142201" indent="-142201">
              <a:buFontTx/>
              <a:buChar char="-"/>
            </a:pPr>
            <a:r>
              <a:rPr lang="en-US" dirty="0"/>
              <a:t>Each new project will provide new scheduling challenges and opportunities.</a:t>
            </a:r>
          </a:p>
        </p:txBody>
      </p:sp>
      <p:sp>
        <p:nvSpPr>
          <p:cNvPr id="4" name="Header Placeholder 3"/>
          <p:cNvSpPr>
            <a:spLocks noGrp="1"/>
          </p:cNvSpPr>
          <p:nvPr>
            <p:ph type="hdr" sz="quarter"/>
          </p:nvPr>
        </p:nvSpPr>
        <p:spPr/>
        <p:txBody>
          <a:bodyPr/>
          <a:lstStyle/>
          <a:p>
            <a:r>
              <a:rPr lang="en-US"/>
              <a:t>Critical Path Method (CPM) - Introduction to the Schedule Review Process</a:t>
            </a:r>
          </a:p>
        </p:txBody>
      </p:sp>
      <p:sp>
        <p:nvSpPr>
          <p:cNvPr id="5" name="Footer Placeholder 4"/>
          <p:cNvSpPr>
            <a:spLocks noGrp="1"/>
          </p:cNvSpPr>
          <p:nvPr>
            <p:ph type="ftr" sz="quarter" idx="4"/>
          </p:nvPr>
        </p:nvSpPr>
        <p:spPr/>
        <p:txBody>
          <a:bodyPr/>
          <a:lstStyle/>
          <a:p>
            <a:r>
              <a:rPr lang="en-US"/>
              <a:t>Wisconsin Department of Transportation</a:t>
            </a:r>
          </a:p>
        </p:txBody>
      </p:sp>
      <p:sp>
        <p:nvSpPr>
          <p:cNvPr id="6" name="Slide Number Placeholder 5"/>
          <p:cNvSpPr>
            <a:spLocks noGrp="1"/>
          </p:cNvSpPr>
          <p:nvPr>
            <p:ph type="sldNum" sz="quarter" idx="5"/>
          </p:nvPr>
        </p:nvSpPr>
        <p:spPr/>
        <p:txBody>
          <a:bodyPr/>
          <a:lstStyle/>
          <a:p>
            <a:fld id="{275C5B2A-C6C1-46CD-8323-5F37F4106C05}" type="slidenum">
              <a:rPr lang="en-US" smtClean="0"/>
              <a:t>8</a:t>
            </a:fld>
            <a:endParaRPr lang="en-US"/>
          </a:p>
        </p:txBody>
      </p:sp>
    </p:spTree>
    <p:extLst>
      <p:ext uri="{BB962C8B-B14F-4D97-AF65-F5344CB8AC3E}">
        <p14:creationId xmlns:p14="http://schemas.microsoft.com/office/powerpoint/2010/main" val="27607212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42201" indent="-142201">
              <a:buFontTx/>
              <a:buChar char="-"/>
            </a:pPr>
            <a:r>
              <a:rPr lang="en-US" dirty="0"/>
              <a:t>In this section we’ll talk about</a:t>
            </a:r>
          </a:p>
          <a:p>
            <a:pPr marL="521402" lvl="1" indent="-142201">
              <a:buFontTx/>
              <a:buChar char="-"/>
            </a:pPr>
            <a:r>
              <a:rPr lang="en-US" dirty="0"/>
              <a:t>Advantages</a:t>
            </a:r>
          </a:p>
          <a:p>
            <a:pPr marL="521402" lvl="1" indent="-142201">
              <a:buFontTx/>
              <a:buChar char="-"/>
            </a:pPr>
            <a:r>
              <a:rPr lang="en-US" dirty="0"/>
              <a:t>Lessons learned</a:t>
            </a:r>
          </a:p>
          <a:p>
            <a:pPr marL="142201" indent="-142201">
              <a:buFontTx/>
              <a:buChar char="-"/>
            </a:pPr>
            <a:r>
              <a:rPr lang="en-US" dirty="0"/>
              <a:t>CPM schedules are not only used in the construction process but also in the design progress</a:t>
            </a:r>
          </a:p>
          <a:p>
            <a:pPr marL="521402" lvl="1" indent="-142201">
              <a:buFontTx/>
              <a:buChar char="-"/>
            </a:pPr>
            <a:r>
              <a:rPr lang="en-US" dirty="0"/>
              <a:t>We’ll talk about a few advantages in the design process as well</a:t>
            </a:r>
          </a:p>
          <a:p>
            <a:pPr marL="142201" indent="-142201">
              <a:buFontTx/>
              <a:buChar char="-"/>
            </a:pPr>
            <a:r>
              <a:rPr lang="en-US" dirty="0"/>
              <a:t>When is a CPM schedule required?</a:t>
            </a:r>
          </a:p>
          <a:p>
            <a:endParaRPr lang="en-US" dirty="0"/>
          </a:p>
        </p:txBody>
      </p:sp>
      <p:sp>
        <p:nvSpPr>
          <p:cNvPr id="4" name="Header Placeholder 3"/>
          <p:cNvSpPr>
            <a:spLocks noGrp="1"/>
          </p:cNvSpPr>
          <p:nvPr>
            <p:ph type="hdr" sz="quarter"/>
          </p:nvPr>
        </p:nvSpPr>
        <p:spPr/>
        <p:txBody>
          <a:bodyPr/>
          <a:lstStyle/>
          <a:p>
            <a:r>
              <a:rPr lang="en-US"/>
              <a:t>Critical Path Method (CPM) - Introduction to the Schedule Review Process</a:t>
            </a:r>
          </a:p>
        </p:txBody>
      </p:sp>
      <p:sp>
        <p:nvSpPr>
          <p:cNvPr id="5" name="Footer Placeholder 4"/>
          <p:cNvSpPr>
            <a:spLocks noGrp="1"/>
          </p:cNvSpPr>
          <p:nvPr>
            <p:ph type="ftr" sz="quarter" idx="4"/>
          </p:nvPr>
        </p:nvSpPr>
        <p:spPr/>
        <p:txBody>
          <a:bodyPr/>
          <a:lstStyle/>
          <a:p>
            <a:r>
              <a:rPr lang="en-US"/>
              <a:t>Wisconsin Department of Transportation</a:t>
            </a:r>
          </a:p>
        </p:txBody>
      </p:sp>
      <p:sp>
        <p:nvSpPr>
          <p:cNvPr id="6" name="Slide Number Placeholder 5"/>
          <p:cNvSpPr>
            <a:spLocks noGrp="1"/>
          </p:cNvSpPr>
          <p:nvPr>
            <p:ph type="sldNum" sz="quarter" idx="5"/>
          </p:nvPr>
        </p:nvSpPr>
        <p:spPr/>
        <p:txBody>
          <a:bodyPr/>
          <a:lstStyle/>
          <a:p>
            <a:fld id="{275C5B2A-C6C1-46CD-8323-5F37F4106C05}" type="slidenum">
              <a:rPr lang="en-US" smtClean="0"/>
              <a:t>9</a:t>
            </a:fld>
            <a:endParaRPr lang="en-US"/>
          </a:p>
        </p:txBody>
      </p:sp>
    </p:spTree>
    <p:extLst>
      <p:ext uri="{BB962C8B-B14F-4D97-AF65-F5344CB8AC3E}">
        <p14:creationId xmlns:p14="http://schemas.microsoft.com/office/powerpoint/2010/main" val="13367260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mall two logos and multiple lines - blue">
    <p:spTree>
      <p:nvGrpSpPr>
        <p:cNvPr id="1" name=""/>
        <p:cNvGrpSpPr/>
        <p:nvPr/>
      </p:nvGrpSpPr>
      <p:grpSpPr>
        <a:xfrm>
          <a:off x="0" y="0"/>
          <a:ext cx="0" cy="0"/>
          <a:chOff x="0" y="0"/>
          <a:chExt cx="0" cy="0"/>
        </a:xfrm>
      </p:grpSpPr>
      <p:sp>
        <p:nvSpPr>
          <p:cNvPr id="12" name="Text Placeholder 8">
            <a:extLst>
              <a:ext uri="{FF2B5EF4-FFF2-40B4-BE49-F238E27FC236}">
                <a16:creationId xmlns:a16="http://schemas.microsoft.com/office/drawing/2014/main" id="{C17704C9-2248-40AD-8B76-4C21771460A1}"/>
              </a:ext>
            </a:extLst>
          </p:cNvPr>
          <p:cNvSpPr>
            <a:spLocks noGrp="1"/>
          </p:cNvSpPr>
          <p:nvPr>
            <p:ph type="body" sz="quarter" idx="10" hasCustomPrompt="1"/>
          </p:nvPr>
        </p:nvSpPr>
        <p:spPr>
          <a:xfrm>
            <a:off x="609600" y="525296"/>
            <a:ext cx="10972800" cy="2325813"/>
          </a:xfrm>
          <a:prstGeom prst="rect">
            <a:avLst/>
          </a:prstGeom>
        </p:spPr>
        <p:txBody>
          <a:bodyPr/>
          <a:lstStyle>
            <a:lvl1pPr marL="0" indent="0" algn="ctr">
              <a:lnSpc>
                <a:spcPts val="5800"/>
              </a:lnSpc>
              <a:spcBef>
                <a:spcPts val="0"/>
              </a:spcBef>
              <a:buNone/>
              <a:defRPr sz="5800" b="1">
                <a:solidFill>
                  <a:schemeClr val="bg1"/>
                </a:solidFill>
                <a:latin typeface="Arial Narrow" panose="020B0606020202030204" pitchFamily="34" charset="0"/>
              </a:defRPr>
            </a:lvl1pPr>
          </a:lstStyle>
          <a:p>
            <a:pPr lvl="0"/>
            <a:r>
              <a:rPr lang="en-US" dirty="0"/>
              <a:t>Presentation title line 1</a:t>
            </a:r>
            <a:br>
              <a:rPr lang="en-US" dirty="0"/>
            </a:br>
            <a:r>
              <a:rPr lang="en-US" dirty="0"/>
              <a:t>Line 2 optional</a:t>
            </a:r>
          </a:p>
        </p:txBody>
      </p:sp>
      <p:sp>
        <p:nvSpPr>
          <p:cNvPr id="13" name="Text Placeholder 8">
            <a:extLst>
              <a:ext uri="{FF2B5EF4-FFF2-40B4-BE49-F238E27FC236}">
                <a16:creationId xmlns:a16="http://schemas.microsoft.com/office/drawing/2014/main" id="{77155724-E905-445E-AC3A-818472EA3CFA}"/>
              </a:ext>
            </a:extLst>
          </p:cNvPr>
          <p:cNvSpPr>
            <a:spLocks noGrp="1"/>
          </p:cNvSpPr>
          <p:nvPr>
            <p:ph type="body" sz="quarter" idx="11" hasCustomPrompt="1"/>
          </p:nvPr>
        </p:nvSpPr>
        <p:spPr>
          <a:xfrm>
            <a:off x="609600" y="3354708"/>
            <a:ext cx="10972800" cy="1762044"/>
          </a:xfrm>
          <a:prstGeom prst="rect">
            <a:avLst/>
          </a:prstGeom>
        </p:spPr>
        <p:txBody>
          <a:bodyPr/>
          <a:lstStyle>
            <a:lvl1pPr marL="0" indent="0" algn="ctr">
              <a:lnSpc>
                <a:spcPts val="2700"/>
              </a:lnSpc>
              <a:spcBef>
                <a:spcPts val="0"/>
              </a:spcBef>
              <a:buNone/>
              <a:defRPr sz="2900" b="0">
                <a:solidFill>
                  <a:schemeClr val="bg1"/>
                </a:solidFill>
                <a:latin typeface="Arial Narrow" panose="020B0606020202030204" pitchFamily="34" charset="0"/>
              </a:defRPr>
            </a:lvl1pPr>
          </a:lstStyle>
          <a:p>
            <a:pPr lvl="0"/>
            <a:r>
              <a:rPr lang="en-US" dirty="0"/>
              <a:t>Name of conference or event</a:t>
            </a:r>
            <a:br>
              <a:rPr lang="en-US" dirty="0"/>
            </a:br>
            <a:r>
              <a:rPr lang="en-US" dirty="0"/>
              <a:t>Location, City, State</a:t>
            </a:r>
          </a:p>
        </p:txBody>
      </p:sp>
      <p:sp>
        <p:nvSpPr>
          <p:cNvPr id="14" name="Text Placeholder 12">
            <a:extLst>
              <a:ext uri="{FF2B5EF4-FFF2-40B4-BE49-F238E27FC236}">
                <a16:creationId xmlns:a16="http://schemas.microsoft.com/office/drawing/2014/main" id="{7A0048D5-6AFE-4260-8627-CDED70F43885}"/>
              </a:ext>
            </a:extLst>
          </p:cNvPr>
          <p:cNvSpPr>
            <a:spLocks noGrp="1"/>
          </p:cNvSpPr>
          <p:nvPr>
            <p:ph type="body" sz="quarter" idx="12" hasCustomPrompt="1"/>
          </p:nvPr>
        </p:nvSpPr>
        <p:spPr>
          <a:xfrm>
            <a:off x="609600" y="2548668"/>
            <a:ext cx="10972800" cy="661481"/>
          </a:xfrm>
          <a:prstGeom prst="rect">
            <a:avLst/>
          </a:prstGeom>
        </p:spPr>
        <p:txBody>
          <a:bodyPr/>
          <a:lstStyle>
            <a:lvl1pPr marL="0" indent="0" algn="ctr">
              <a:buNone/>
              <a:defRPr lang="en-US" sz="4000" b="0" dirty="0">
                <a:solidFill>
                  <a:srgbClr val="FFD966"/>
                </a:solidFill>
                <a:latin typeface="Arial Narrow" panose="020B0606020202030204" pitchFamily="34" charset="0"/>
              </a:defRPr>
            </a:lvl1pPr>
          </a:lstStyle>
          <a:p>
            <a:pPr lvl="0"/>
            <a:r>
              <a:rPr lang="en-US" dirty="0"/>
              <a:t>Title of presenter</a:t>
            </a:r>
          </a:p>
        </p:txBody>
      </p:sp>
      <p:sp>
        <p:nvSpPr>
          <p:cNvPr id="15" name="Text Placeholder 12">
            <a:extLst>
              <a:ext uri="{FF2B5EF4-FFF2-40B4-BE49-F238E27FC236}">
                <a16:creationId xmlns:a16="http://schemas.microsoft.com/office/drawing/2014/main" id="{E4D34EF8-7796-4C9C-B15B-CCB1C63239F7}"/>
              </a:ext>
            </a:extLst>
          </p:cNvPr>
          <p:cNvSpPr>
            <a:spLocks noGrp="1"/>
          </p:cNvSpPr>
          <p:nvPr>
            <p:ph type="body" sz="quarter" idx="13" hasCustomPrompt="1"/>
          </p:nvPr>
        </p:nvSpPr>
        <p:spPr>
          <a:xfrm>
            <a:off x="609600" y="2022831"/>
            <a:ext cx="10972800" cy="736600"/>
          </a:xfrm>
          <a:prstGeom prst="rect">
            <a:avLst/>
          </a:prstGeom>
        </p:spPr>
        <p:txBody>
          <a:bodyPr/>
          <a:lstStyle>
            <a:lvl1pPr marL="0" indent="0" algn="ctr">
              <a:buNone/>
              <a:defRPr lang="en-US" sz="4700" b="1" dirty="0">
                <a:solidFill>
                  <a:srgbClr val="FFD966"/>
                </a:solidFill>
                <a:latin typeface="Arial Narrow" panose="020B0606020202030204" pitchFamily="34" charset="0"/>
              </a:defRPr>
            </a:lvl1pPr>
          </a:lstStyle>
          <a:p>
            <a:pPr lvl="0"/>
            <a:r>
              <a:rPr lang="en-US" dirty="0"/>
              <a:t>Name of presenter</a:t>
            </a:r>
          </a:p>
        </p:txBody>
      </p:sp>
      <p:sp>
        <p:nvSpPr>
          <p:cNvPr id="16" name="Text Placeholder 12">
            <a:extLst>
              <a:ext uri="{FF2B5EF4-FFF2-40B4-BE49-F238E27FC236}">
                <a16:creationId xmlns:a16="http://schemas.microsoft.com/office/drawing/2014/main" id="{06B2D8AE-8AD5-42F4-B90C-94190CD83F4B}"/>
              </a:ext>
            </a:extLst>
          </p:cNvPr>
          <p:cNvSpPr>
            <a:spLocks noGrp="1"/>
          </p:cNvSpPr>
          <p:nvPr>
            <p:ph type="body" sz="quarter" idx="14" hasCustomPrompt="1"/>
          </p:nvPr>
        </p:nvSpPr>
        <p:spPr>
          <a:xfrm>
            <a:off x="609600" y="4276416"/>
            <a:ext cx="10972800" cy="736600"/>
          </a:xfrm>
          <a:prstGeom prst="rect">
            <a:avLst/>
          </a:prstGeom>
        </p:spPr>
        <p:txBody>
          <a:bodyPr/>
          <a:lstStyle>
            <a:lvl1pPr marL="0" indent="0" algn="ctr">
              <a:buNone/>
              <a:defRPr lang="en-US" sz="2500" b="1" dirty="0">
                <a:solidFill>
                  <a:srgbClr val="FFD966"/>
                </a:solidFill>
                <a:latin typeface="Arial Narrow" panose="020B0606020202030204" pitchFamily="34" charset="0"/>
              </a:defRPr>
            </a:lvl1pPr>
          </a:lstStyle>
          <a:p>
            <a:pPr lvl="0"/>
            <a:r>
              <a:rPr lang="en-US" dirty="0"/>
              <a:t>Month Day, Year</a:t>
            </a:r>
          </a:p>
        </p:txBody>
      </p:sp>
      <p:sp>
        <p:nvSpPr>
          <p:cNvPr id="20" name="Picture Placeholder 19">
            <a:extLst>
              <a:ext uri="{FF2B5EF4-FFF2-40B4-BE49-F238E27FC236}">
                <a16:creationId xmlns:a16="http://schemas.microsoft.com/office/drawing/2014/main" id="{ADEBFB67-53D0-49D1-9AA3-20F0462282DB}"/>
              </a:ext>
            </a:extLst>
          </p:cNvPr>
          <p:cNvSpPr>
            <a:spLocks noGrp="1"/>
          </p:cNvSpPr>
          <p:nvPr>
            <p:ph type="pic" sz="quarter" idx="15" hasCustomPrompt="1"/>
          </p:nvPr>
        </p:nvSpPr>
        <p:spPr>
          <a:xfrm>
            <a:off x="4578021" y="5261311"/>
            <a:ext cx="1371600" cy="1371600"/>
          </a:xfrm>
          <a:prstGeom prst="rect">
            <a:avLst/>
          </a:prstGeom>
        </p:spPr>
        <p:txBody>
          <a:bodyPr/>
          <a:lstStyle>
            <a:lvl1pPr marL="0" indent="0">
              <a:buNone/>
              <a:defRPr sz="1800"/>
            </a:lvl1pPr>
          </a:lstStyle>
          <a:p>
            <a:r>
              <a:rPr lang="en-US" dirty="0"/>
              <a:t>WisDOT Logo here</a:t>
            </a:r>
          </a:p>
        </p:txBody>
      </p:sp>
      <p:sp>
        <p:nvSpPr>
          <p:cNvPr id="10" name="Picture Placeholder 19">
            <a:extLst>
              <a:ext uri="{FF2B5EF4-FFF2-40B4-BE49-F238E27FC236}">
                <a16:creationId xmlns:a16="http://schemas.microsoft.com/office/drawing/2014/main" id="{6DC4AE82-0302-431F-A0ED-13D1C791795D}"/>
              </a:ext>
            </a:extLst>
          </p:cNvPr>
          <p:cNvSpPr>
            <a:spLocks noGrp="1"/>
          </p:cNvSpPr>
          <p:nvPr>
            <p:ph type="pic" sz="quarter" idx="16" hasCustomPrompt="1"/>
          </p:nvPr>
        </p:nvSpPr>
        <p:spPr>
          <a:xfrm>
            <a:off x="6471672" y="5261311"/>
            <a:ext cx="1371600" cy="1371600"/>
          </a:xfrm>
          <a:prstGeom prst="rect">
            <a:avLst/>
          </a:prstGeom>
        </p:spPr>
        <p:txBody>
          <a:bodyPr/>
          <a:lstStyle>
            <a:lvl1pPr marL="0" indent="0">
              <a:buNone/>
              <a:defRPr sz="1800"/>
            </a:lvl1pPr>
          </a:lstStyle>
          <a:p>
            <a:r>
              <a:rPr lang="en-US" dirty="0"/>
              <a:t>Logo 2 here</a:t>
            </a:r>
          </a:p>
        </p:txBody>
      </p:sp>
    </p:spTree>
    <p:extLst>
      <p:ext uri="{BB962C8B-B14F-4D97-AF65-F5344CB8AC3E}">
        <p14:creationId xmlns:p14="http://schemas.microsoft.com/office/powerpoint/2010/main" val="27730897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xample: Subhead and Bullets">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594360" y="594360"/>
            <a:ext cx="10972800" cy="1270528"/>
          </a:xfrm>
          <a:prstGeom prst="rect">
            <a:avLst/>
          </a:prstGeom>
        </p:spPr>
        <p:txBody>
          <a:bodyPr anchor="ctr" anchorCtr="0"/>
          <a:lstStyle>
            <a:lvl1pPr algn="ctr">
              <a:lnSpc>
                <a:spcPts val="4400"/>
              </a:lnSpc>
              <a:defRPr sz="4500" b="1" baseline="0">
                <a:solidFill>
                  <a:srgbClr val="00416A"/>
                </a:solidFill>
                <a:latin typeface="Arial Narrow" panose="020B0606020202030204" pitchFamily="34" charset="0"/>
              </a:defRPr>
            </a:lvl1pPr>
          </a:lstStyle>
          <a:p>
            <a:r>
              <a:rPr lang="en-US" dirty="0"/>
              <a:t>Example: subhead and bullets</a:t>
            </a:r>
            <a:br>
              <a:rPr lang="en-US" dirty="0"/>
            </a:br>
            <a:r>
              <a:rPr lang="en-US" dirty="0"/>
              <a:t>Click here to edit headline</a:t>
            </a:r>
          </a:p>
        </p:txBody>
      </p:sp>
      <p:sp>
        <p:nvSpPr>
          <p:cNvPr id="5" name="Text Placeholder 2"/>
          <p:cNvSpPr>
            <a:spLocks noGrp="1"/>
          </p:cNvSpPr>
          <p:nvPr>
            <p:ph type="body" idx="1" hasCustomPrompt="1"/>
          </p:nvPr>
        </p:nvSpPr>
        <p:spPr>
          <a:xfrm>
            <a:off x="594360" y="1930401"/>
            <a:ext cx="10972800" cy="457200"/>
          </a:xfrm>
          <a:prstGeom prst="rect">
            <a:avLst/>
          </a:prstGeom>
        </p:spPr>
        <p:txBody>
          <a:bodyPr anchor="t" anchorCtr="0"/>
          <a:lstStyle>
            <a:lvl1pPr marL="0" indent="0" algn="ctr">
              <a:lnSpc>
                <a:spcPts val="3400"/>
              </a:lnSpc>
              <a:spcBef>
                <a:spcPts val="0"/>
              </a:spcBef>
              <a:buNone/>
              <a:defRPr sz="3600" b="1">
                <a:solidFill>
                  <a:srgbClr val="802F2D"/>
                </a:solidFill>
                <a:latin typeface="Arial Narrow" panose="020B0606020202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here to edit subhead</a:t>
            </a:r>
          </a:p>
        </p:txBody>
      </p:sp>
      <p:sp>
        <p:nvSpPr>
          <p:cNvPr id="6" name="Content Placeholder 2"/>
          <p:cNvSpPr>
            <a:spLocks noGrp="1"/>
          </p:cNvSpPr>
          <p:nvPr>
            <p:ph idx="13" hasCustomPrompt="1"/>
          </p:nvPr>
        </p:nvSpPr>
        <p:spPr>
          <a:xfrm>
            <a:off x="594360" y="2743200"/>
            <a:ext cx="10972800" cy="2991775"/>
          </a:xfrm>
          <a:prstGeom prst="rect">
            <a:avLst/>
          </a:prstGeom>
        </p:spPr>
        <p:txBody>
          <a:bodyPr/>
          <a:lstStyle>
            <a:lvl1pPr>
              <a:defRPr sz="3200" baseline="0">
                <a:solidFill>
                  <a:srgbClr val="00416A"/>
                </a:solidFill>
                <a:latin typeface="Arial Narrow" panose="020B0606020202030204" pitchFamily="34" charset="0"/>
              </a:defRPr>
            </a:lvl1pPr>
            <a:lvl2pPr marL="685800" indent="-228600">
              <a:buFont typeface="Wingdings" panose="05000000000000000000" pitchFamily="2" charset="2"/>
              <a:buChar char="§"/>
              <a:defRPr sz="2800" baseline="0">
                <a:solidFill>
                  <a:srgbClr val="802F2D"/>
                </a:solidFill>
                <a:latin typeface="Arial Narrow" panose="020B0606020202030204" pitchFamily="34" charset="0"/>
              </a:defRPr>
            </a:lvl2pPr>
            <a:lvl3pPr>
              <a:defRPr sz="2400" baseline="0">
                <a:solidFill>
                  <a:srgbClr val="00416A"/>
                </a:solidFill>
                <a:latin typeface="Arial Narrow" panose="020B0606020202030204" pitchFamily="34" charset="0"/>
              </a:defRPr>
            </a:lvl3pPr>
            <a:lvl4pPr marL="1657350" indent="-285750">
              <a:buFont typeface="Wingdings" panose="05000000000000000000" pitchFamily="2" charset="2"/>
              <a:buChar char="§"/>
              <a:defRPr sz="2200" baseline="0">
                <a:solidFill>
                  <a:srgbClr val="802F2D"/>
                </a:solidFill>
                <a:latin typeface="Arial Narrow" panose="020B0606020202030204" pitchFamily="34" charset="0"/>
              </a:defRPr>
            </a:lvl4pPr>
            <a:lvl5pPr>
              <a:defRPr>
                <a:solidFill>
                  <a:schemeClr val="bg1"/>
                </a:solidFill>
                <a:latin typeface="Arial Narrow" panose="020B0606020202030204" pitchFamily="34" charset="0"/>
              </a:defRPr>
            </a:lvl5pPr>
          </a:lstStyle>
          <a:p>
            <a:pPr lvl="0"/>
            <a:r>
              <a:rPr lang="en-US" dirty="0"/>
              <a:t>Click here to edit bullet 1</a:t>
            </a:r>
          </a:p>
          <a:p>
            <a:pPr lvl="1"/>
            <a:r>
              <a:rPr lang="en-US" dirty="0"/>
              <a:t>Click here to edit bullet 2</a:t>
            </a:r>
          </a:p>
          <a:p>
            <a:pPr lvl="2"/>
            <a:r>
              <a:rPr lang="en-US" dirty="0"/>
              <a:t>Click here to edit bullet 3</a:t>
            </a:r>
          </a:p>
          <a:p>
            <a:pPr lvl="3"/>
            <a:r>
              <a:rPr lang="en-US" dirty="0"/>
              <a:t>Click here to edit bullet 4</a:t>
            </a:r>
          </a:p>
        </p:txBody>
      </p:sp>
    </p:spTree>
    <p:extLst>
      <p:ext uri="{BB962C8B-B14F-4D97-AF65-F5344CB8AC3E}">
        <p14:creationId xmlns:p14="http://schemas.microsoft.com/office/powerpoint/2010/main" val="3035851788"/>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xample subhead and paragraph">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594360" y="594360"/>
            <a:ext cx="10972800" cy="1270528"/>
          </a:xfrm>
          <a:prstGeom prst="rect">
            <a:avLst/>
          </a:prstGeom>
        </p:spPr>
        <p:txBody>
          <a:bodyPr anchor="ctr" anchorCtr="0"/>
          <a:lstStyle>
            <a:lvl1pPr algn="ctr">
              <a:lnSpc>
                <a:spcPts val="4400"/>
              </a:lnSpc>
              <a:defRPr sz="4500" b="1" baseline="0">
                <a:solidFill>
                  <a:srgbClr val="00416A"/>
                </a:solidFill>
                <a:latin typeface="Arial Narrow" panose="020B0606020202030204" pitchFamily="34" charset="0"/>
              </a:defRPr>
            </a:lvl1pPr>
          </a:lstStyle>
          <a:p>
            <a:r>
              <a:rPr lang="en-US" dirty="0"/>
              <a:t>Example: subhead and paragraph</a:t>
            </a:r>
            <a:br>
              <a:rPr lang="en-US" dirty="0"/>
            </a:br>
            <a:r>
              <a:rPr lang="en-US" dirty="0"/>
              <a:t>Click here to edit headline</a:t>
            </a:r>
          </a:p>
        </p:txBody>
      </p:sp>
      <p:sp>
        <p:nvSpPr>
          <p:cNvPr id="4" name="Text Placeholder 2"/>
          <p:cNvSpPr>
            <a:spLocks noGrp="1"/>
          </p:cNvSpPr>
          <p:nvPr>
            <p:ph type="body" idx="1" hasCustomPrompt="1"/>
          </p:nvPr>
        </p:nvSpPr>
        <p:spPr>
          <a:xfrm>
            <a:off x="594360" y="1930401"/>
            <a:ext cx="10972800" cy="457200"/>
          </a:xfrm>
          <a:prstGeom prst="rect">
            <a:avLst/>
          </a:prstGeom>
        </p:spPr>
        <p:txBody>
          <a:bodyPr anchor="t" anchorCtr="0"/>
          <a:lstStyle>
            <a:lvl1pPr marL="0" indent="0" algn="ctr">
              <a:lnSpc>
                <a:spcPts val="3400"/>
              </a:lnSpc>
              <a:spcBef>
                <a:spcPts val="0"/>
              </a:spcBef>
              <a:buNone/>
              <a:defRPr sz="3600" b="1">
                <a:solidFill>
                  <a:srgbClr val="802F2D"/>
                </a:solidFill>
                <a:latin typeface="Arial Narrow" panose="020B0606020202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here to edit subhead</a:t>
            </a:r>
          </a:p>
        </p:txBody>
      </p:sp>
      <p:sp>
        <p:nvSpPr>
          <p:cNvPr id="5" name="Content Placeholder 2"/>
          <p:cNvSpPr>
            <a:spLocks noGrp="1"/>
          </p:cNvSpPr>
          <p:nvPr>
            <p:ph idx="13" hasCustomPrompt="1"/>
          </p:nvPr>
        </p:nvSpPr>
        <p:spPr>
          <a:xfrm>
            <a:off x="594360" y="2743201"/>
            <a:ext cx="10972800" cy="3055172"/>
          </a:xfrm>
          <a:prstGeom prst="rect">
            <a:avLst/>
          </a:prstGeom>
        </p:spPr>
        <p:txBody>
          <a:bodyPr/>
          <a:lstStyle>
            <a:lvl1pPr marL="0" indent="0">
              <a:lnSpc>
                <a:spcPts val="3100"/>
              </a:lnSpc>
              <a:buNone/>
              <a:defRPr baseline="0">
                <a:solidFill>
                  <a:srgbClr val="00416A"/>
                </a:solidFill>
                <a:latin typeface="Arial Narrow" panose="020B0606020202030204" pitchFamily="34" charset="0"/>
              </a:defRPr>
            </a:lvl1pPr>
            <a:lvl2pPr>
              <a:defRPr baseline="0">
                <a:solidFill>
                  <a:srgbClr val="DCC070"/>
                </a:solidFill>
                <a:latin typeface="Arial Narrow" panose="020B0606020202030204" pitchFamily="34" charset="0"/>
              </a:defRPr>
            </a:lvl2pPr>
            <a:lvl3pPr>
              <a:defRPr baseline="0">
                <a:solidFill>
                  <a:schemeClr val="bg1"/>
                </a:solidFill>
                <a:latin typeface="Arial Narrow" panose="020B0606020202030204" pitchFamily="34" charset="0"/>
              </a:defRPr>
            </a:lvl3pPr>
            <a:lvl4pPr>
              <a:defRPr baseline="0">
                <a:solidFill>
                  <a:srgbClr val="FFC000"/>
                </a:solidFill>
                <a:latin typeface="Arial Narrow" panose="020B0606020202030204" pitchFamily="34" charset="0"/>
              </a:defRPr>
            </a:lvl4pPr>
            <a:lvl5pPr>
              <a:defRPr>
                <a:solidFill>
                  <a:schemeClr val="bg1"/>
                </a:solidFill>
                <a:latin typeface="Arial Narrow" panose="020B0606020202030204" pitchFamily="34" charset="0"/>
              </a:defRPr>
            </a:lvl5pPr>
          </a:lstStyle>
          <a:p>
            <a:pPr lvl="0"/>
            <a:r>
              <a:rPr lang="en-US" dirty="0"/>
              <a:t>Click here to edit paragraph.</a:t>
            </a:r>
          </a:p>
        </p:txBody>
      </p:sp>
    </p:spTree>
    <p:extLst>
      <p:ext uri="{BB962C8B-B14F-4D97-AF65-F5344CB8AC3E}">
        <p14:creationId xmlns:p14="http://schemas.microsoft.com/office/powerpoint/2010/main" val="613432053"/>
      </p:ext>
    </p:extLst>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21354197"/>
      </p:ext>
    </p:extLst>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Small dot logo with multiple lines gray">
    <p:spTree>
      <p:nvGrpSpPr>
        <p:cNvPr id="1" name=""/>
        <p:cNvGrpSpPr/>
        <p:nvPr/>
      </p:nvGrpSpPr>
      <p:grpSpPr>
        <a:xfrm>
          <a:off x="0" y="0"/>
          <a:ext cx="0" cy="0"/>
          <a:chOff x="0" y="0"/>
          <a:chExt cx="0" cy="0"/>
        </a:xfrm>
      </p:grpSpPr>
      <p:sp>
        <p:nvSpPr>
          <p:cNvPr id="2" name="Text Placeholder 8">
            <a:extLst>
              <a:ext uri="{FF2B5EF4-FFF2-40B4-BE49-F238E27FC236}">
                <a16:creationId xmlns:a16="http://schemas.microsoft.com/office/drawing/2014/main" id="{2B5A80C0-2936-4233-A672-2BB6377C006D}"/>
              </a:ext>
            </a:extLst>
          </p:cNvPr>
          <p:cNvSpPr>
            <a:spLocks noGrp="1"/>
          </p:cNvSpPr>
          <p:nvPr>
            <p:ph type="body" sz="quarter" idx="10" hasCustomPrompt="1"/>
          </p:nvPr>
        </p:nvSpPr>
        <p:spPr>
          <a:xfrm>
            <a:off x="609600" y="2130359"/>
            <a:ext cx="10972800" cy="2325813"/>
          </a:xfrm>
          <a:prstGeom prst="rect">
            <a:avLst/>
          </a:prstGeom>
        </p:spPr>
        <p:txBody>
          <a:bodyPr/>
          <a:lstStyle>
            <a:lvl1pPr marL="0" indent="0" algn="ctr">
              <a:lnSpc>
                <a:spcPts val="5800"/>
              </a:lnSpc>
              <a:spcBef>
                <a:spcPts val="0"/>
              </a:spcBef>
              <a:buNone/>
              <a:defRPr sz="5800" b="1">
                <a:solidFill>
                  <a:srgbClr val="1E384B"/>
                </a:solidFill>
                <a:latin typeface="Arial Narrow" panose="020B0606020202030204" pitchFamily="34" charset="0"/>
              </a:defRPr>
            </a:lvl1pPr>
          </a:lstStyle>
          <a:p>
            <a:pPr lvl="0"/>
            <a:r>
              <a:rPr lang="en-US" dirty="0"/>
              <a:t>Presentation title line 1</a:t>
            </a:r>
            <a:br>
              <a:rPr lang="en-US" dirty="0"/>
            </a:br>
            <a:r>
              <a:rPr lang="en-US" dirty="0"/>
              <a:t>Line 2 optional</a:t>
            </a:r>
          </a:p>
        </p:txBody>
      </p:sp>
      <p:sp>
        <p:nvSpPr>
          <p:cNvPr id="3" name="Text Placeholder 8">
            <a:extLst>
              <a:ext uri="{FF2B5EF4-FFF2-40B4-BE49-F238E27FC236}">
                <a16:creationId xmlns:a16="http://schemas.microsoft.com/office/drawing/2014/main" id="{266BE8CF-B468-4EF8-860F-7D4ACD853DB6}"/>
              </a:ext>
            </a:extLst>
          </p:cNvPr>
          <p:cNvSpPr>
            <a:spLocks noGrp="1"/>
          </p:cNvSpPr>
          <p:nvPr>
            <p:ph type="body" sz="quarter" idx="11" hasCustomPrompt="1"/>
          </p:nvPr>
        </p:nvSpPr>
        <p:spPr>
          <a:xfrm>
            <a:off x="609600" y="4901403"/>
            <a:ext cx="10972800" cy="1762044"/>
          </a:xfrm>
          <a:prstGeom prst="rect">
            <a:avLst/>
          </a:prstGeom>
        </p:spPr>
        <p:txBody>
          <a:bodyPr/>
          <a:lstStyle>
            <a:lvl1pPr marL="0" indent="0" algn="ctr">
              <a:lnSpc>
                <a:spcPts val="2700"/>
              </a:lnSpc>
              <a:spcBef>
                <a:spcPts val="0"/>
              </a:spcBef>
              <a:buNone/>
              <a:defRPr sz="2900" b="0">
                <a:solidFill>
                  <a:srgbClr val="1E384B"/>
                </a:solidFill>
                <a:latin typeface="Arial Narrow" panose="020B0606020202030204" pitchFamily="34" charset="0"/>
              </a:defRPr>
            </a:lvl1pPr>
          </a:lstStyle>
          <a:p>
            <a:pPr lvl="0"/>
            <a:r>
              <a:rPr lang="en-US" dirty="0"/>
              <a:t>Name of conference or event</a:t>
            </a:r>
            <a:br>
              <a:rPr lang="en-US" dirty="0"/>
            </a:br>
            <a:r>
              <a:rPr lang="en-US" dirty="0"/>
              <a:t>Location, City, State</a:t>
            </a:r>
          </a:p>
        </p:txBody>
      </p:sp>
      <p:sp>
        <p:nvSpPr>
          <p:cNvPr id="4" name="Text Placeholder 12">
            <a:extLst>
              <a:ext uri="{FF2B5EF4-FFF2-40B4-BE49-F238E27FC236}">
                <a16:creationId xmlns:a16="http://schemas.microsoft.com/office/drawing/2014/main" id="{05359CCF-BDFE-4AA7-B8BB-1EB162C39CB1}"/>
              </a:ext>
            </a:extLst>
          </p:cNvPr>
          <p:cNvSpPr>
            <a:spLocks noGrp="1"/>
          </p:cNvSpPr>
          <p:nvPr>
            <p:ph type="body" sz="quarter" idx="12" hasCustomPrompt="1"/>
          </p:nvPr>
        </p:nvSpPr>
        <p:spPr>
          <a:xfrm>
            <a:off x="609600" y="4153731"/>
            <a:ext cx="10972800" cy="661481"/>
          </a:xfrm>
          <a:prstGeom prst="rect">
            <a:avLst/>
          </a:prstGeom>
        </p:spPr>
        <p:txBody>
          <a:bodyPr/>
          <a:lstStyle>
            <a:lvl1pPr marL="0" indent="0" algn="ctr">
              <a:buNone/>
              <a:defRPr lang="en-US" sz="4000" b="0" dirty="0">
                <a:solidFill>
                  <a:srgbClr val="00808A"/>
                </a:solidFill>
                <a:latin typeface="Arial Narrow" panose="020B0606020202030204" pitchFamily="34" charset="0"/>
              </a:defRPr>
            </a:lvl1pPr>
          </a:lstStyle>
          <a:p>
            <a:pPr lvl="0"/>
            <a:r>
              <a:rPr lang="en-US" dirty="0"/>
              <a:t>Title of presenter</a:t>
            </a:r>
          </a:p>
        </p:txBody>
      </p:sp>
      <p:sp>
        <p:nvSpPr>
          <p:cNvPr id="5" name="Text Placeholder 12">
            <a:extLst>
              <a:ext uri="{FF2B5EF4-FFF2-40B4-BE49-F238E27FC236}">
                <a16:creationId xmlns:a16="http://schemas.microsoft.com/office/drawing/2014/main" id="{48BD4242-B30B-4DB6-A404-D48B80B58007}"/>
              </a:ext>
            </a:extLst>
          </p:cNvPr>
          <p:cNvSpPr>
            <a:spLocks noGrp="1"/>
          </p:cNvSpPr>
          <p:nvPr>
            <p:ph type="body" sz="quarter" idx="13" hasCustomPrompt="1"/>
          </p:nvPr>
        </p:nvSpPr>
        <p:spPr>
          <a:xfrm>
            <a:off x="609600" y="3618166"/>
            <a:ext cx="10972800" cy="736600"/>
          </a:xfrm>
          <a:prstGeom prst="rect">
            <a:avLst/>
          </a:prstGeom>
        </p:spPr>
        <p:txBody>
          <a:bodyPr/>
          <a:lstStyle>
            <a:lvl1pPr marL="0" indent="0" algn="ctr">
              <a:buNone/>
              <a:defRPr lang="en-US" sz="4700" b="1" dirty="0">
                <a:solidFill>
                  <a:srgbClr val="00808A"/>
                </a:solidFill>
                <a:latin typeface="Arial Narrow" panose="020B0606020202030204" pitchFamily="34" charset="0"/>
              </a:defRPr>
            </a:lvl1pPr>
          </a:lstStyle>
          <a:p>
            <a:pPr lvl="0"/>
            <a:r>
              <a:rPr lang="en-US" dirty="0"/>
              <a:t>Name of presenter</a:t>
            </a:r>
          </a:p>
        </p:txBody>
      </p:sp>
      <p:sp>
        <p:nvSpPr>
          <p:cNvPr id="6" name="Text Placeholder 12">
            <a:extLst>
              <a:ext uri="{FF2B5EF4-FFF2-40B4-BE49-F238E27FC236}">
                <a16:creationId xmlns:a16="http://schemas.microsoft.com/office/drawing/2014/main" id="{C3EAC5F1-D1DF-4F46-97A9-85313AA11012}"/>
              </a:ext>
            </a:extLst>
          </p:cNvPr>
          <p:cNvSpPr>
            <a:spLocks noGrp="1"/>
          </p:cNvSpPr>
          <p:nvPr>
            <p:ph type="body" sz="quarter" idx="14" hasCustomPrompt="1"/>
          </p:nvPr>
        </p:nvSpPr>
        <p:spPr>
          <a:xfrm>
            <a:off x="609600" y="5793927"/>
            <a:ext cx="10972800" cy="736600"/>
          </a:xfrm>
          <a:prstGeom prst="rect">
            <a:avLst/>
          </a:prstGeom>
        </p:spPr>
        <p:txBody>
          <a:bodyPr/>
          <a:lstStyle>
            <a:lvl1pPr marL="0" indent="0" algn="ctr">
              <a:buNone/>
              <a:defRPr lang="en-US" sz="2500" b="1" dirty="0">
                <a:solidFill>
                  <a:srgbClr val="00808A"/>
                </a:solidFill>
                <a:latin typeface="Arial Narrow" panose="020B0606020202030204" pitchFamily="34" charset="0"/>
              </a:defRPr>
            </a:lvl1pPr>
          </a:lstStyle>
          <a:p>
            <a:pPr lvl="0"/>
            <a:r>
              <a:rPr lang="en-US" dirty="0"/>
              <a:t>Month Day, Year</a:t>
            </a:r>
          </a:p>
        </p:txBody>
      </p:sp>
    </p:spTree>
    <p:extLst>
      <p:ext uri="{BB962C8B-B14F-4D97-AF65-F5344CB8AC3E}">
        <p14:creationId xmlns:p14="http://schemas.microsoft.com/office/powerpoint/2010/main" val="320823502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Example Picture and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51" y="594360"/>
            <a:ext cx="10515600" cy="1270528"/>
          </a:xfrm>
          <a:prstGeom prst="rect">
            <a:avLst/>
          </a:prstGeom>
        </p:spPr>
        <p:txBody>
          <a:bodyPr anchor="ctr" anchorCtr="0"/>
          <a:lstStyle>
            <a:lvl1pPr algn="ctr">
              <a:lnSpc>
                <a:spcPts val="4400"/>
              </a:lnSpc>
              <a:defRPr sz="4500" b="1" baseline="0">
                <a:solidFill>
                  <a:srgbClr val="00416A"/>
                </a:solidFill>
                <a:latin typeface="Arial Narrow" panose="020B0606020202030204" pitchFamily="34" charset="0"/>
              </a:defRPr>
            </a:lvl1pPr>
          </a:lstStyle>
          <a:p>
            <a:r>
              <a:rPr lang="en-US" dirty="0"/>
              <a:t>Example: picture and bullets</a:t>
            </a:r>
            <a:br>
              <a:rPr lang="en-US" dirty="0"/>
            </a:br>
            <a:r>
              <a:rPr lang="en-US" dirty="0"/>
              <a:t>Click here to edit headline</a:t>
            </a:r>
          </a:p>
        </p:txBody>
      </p:sp>
      <p:sp>
        <p:nvSpPr>
          <p:cNvPr id="3" name="Text Placeholder 2"/>
          <p:cNvSpPr>
            <a:spLocks noGrp="1"/>
          </p:cNvSpPr>
          <p:nvPr>
            <p:ph type="body" idx="1" hasCustomPrompt="1"/>
          </p:nvPr>
        </p:nvSpPr>
        <p:spPr>
          <a:xfrm>
            <a:off x="831851" y="1930401"/>
            <a:ext cx="10515600" cy="457200"/>
          </a:xfrm>
          <a:prstGeom prst="rect">
            <a:avLst/>
          </a:prstGeom>
        </p:spPr>
        <p:txBody>
          <a:bodyPr anchor="t" anchorCtr="0"/>
          <a:lstStyle>
            <a:lvl1pPr marL="0" indent="0" algn="ctr">
              <a:lnSpc>
                <a:spcPts val="3400"/>
              </a:lnSpc>
              <a:spcBef>
                <a:spcPts val="0"/>
              </a:spcBef>
              <a:buNone/>
              <a:defRPr sz="3600" b="1" baseline="0">
                <a:solidFill>
                  <a:srgbClr val="A0284C"/>
                </a:solidFill>
                <a:latin typeface="Arial Narrow" panose="020B0606020202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here to edit subhead</a:t>
            </a:r>
          </a:p>
        </p:txBody>
      </p:sp>
      <p:sp>
        <p:nvSpPr>
          <p:cNvPr id="8" name="Content Placeholder 2"/>
          <p:cNvSpPr>
            <a:spLocks noGrp="1"/>
          </p:cNvSpPr>
          <p:nvPr>
            <p:ph idx="13" hasCustomPrompt="1"/>
          </p:nvPr>
        </p:nvSpPr>
        <p:spPr>
          <a:xfrm>
            <a:off x="831851" y="2743201"/>
            <a:ext cx="5156200" cy="3825453"/>
          </a:xfrm>
          <a:prstGeom prst="rect">
            <a:avLst/>
          </a:prstGeom>
        </p:spPr>
        <p:txBody>
          <a:bodyPr/>
          <a:lstStyle>
            <a:lvl1pPr>
              <a:defRPr baseline="0">
                <a:solidFill>
                  <a:srgbClr val="00416A"/>
                </a:solidFill>
                <a:latin typeface="Arial Narrow" panose="020B0606020202030204" pitchFamily="34" charset="0"/>
              </a:defRPr>
            </a:lvl1pPr>
            <a:lvl2pPr marL="685800" indent="-228600">
              <a:buFont typeface="Wingdings" panose="05000000000000000000" pitchFamily="2" charset="2"/>
              <a:buChar char="§"/>
              <a:defRPr baseline="0">
                <a:solidFill>
                  <a:srgbClr val="A0284C"/>
                </a:solidFill>
                <a:latin typeface="Arial Narrow" panose="020B0606020202030204" pitchFamily="34" charset="0"/>
              </a:defRPr>
            </a:lvl2pPr>
            <a:lvl3pPr>
              <a:defRPr baseline="0">
                <a:solidFill>
                  <a:srgbClr val="00416A"/>
                </a:solidFill>
                <a:latin typeface="Arial Narrow" panose="020B0606020202030204" pitchFamily="34" charset="0"/>
              </a:defRPr>
            </a:lvl3pPr>
            <a:lvl4pPr marL="1657350" indent="-285750">
              <a:buFont typeface="Wingdings" panose="05000000000000000000" pitchFamily="2" charset="2"/>
              <a:buChar char="§"/>
              <a:defRPr baseline="0">
                <a:solidFill>
                  <a:srgbClr val="A0284C"/>
                </a:solidFill>
                <a:latin typeface="Arial Narrow" panose="020B0606020202030204" pitchFamily="34" charset="0"/>
              </a:defRPr>
            </a:lvl4pPr>
            <a:lvl5pPr>
              <a:defRPr>
                <a:solidFill>
                  <a:schemeClr val="bg1"/>
                </a:solidFill>
                <a:latin typeface="Arial Narrow" panose="020B0606020202030204" pitchFamily="34" charset="0"/>
              </a:defRPr>
            </a:lvl5pPr>
          </a:lstStyle>
          <a:p>
            <a:pPr lvl="0"/>
            <a:r>
              <a:rPr lang="en-US" dirty="0"/>
              <a:t>Click here to edit bullet 1</a:t>
            </a:r>
          </a:p>
          <a:p>
            <a:pPr lvl="1"/>
            <a:r>
              <a:rPr lang="en-US" dirty="0"/>
              <a:t>Click here to edit bullet 2</a:t>
            </a:r>
          </a:p>
          <a:p>
            <a:pPr lvl="2"/>
            <a:r>
              <a:rPr lang="en-US" dirty="0"/>
              <a:t>Click here to edit bullet 3</a:t>
            </a:r>
          </a:p>
          <a:p>
            <a:pPr lvl="3"/>
            <a:r>
              <a:rPr lang="en-US" dirty="0"/>
              <a:t>Click to edit bullet 4</a:t>
            </a:r>
          </a:p>
        </p:txBody>
      </p:sp>
      <p:sp>
        <p:nvSpPr>
          <p:cNvPr id="9" name="Picture Placeholder 8"/>
          <p:cNvSpPr>
            <a:spLocks noGrp="1"/>
          </p:cNvSpPr>
          <p:nvPr>
            <p:ph type="pic" sz="quarter" idx="14" hasCustomPrompt="1"/>
          </p:nvPr>
        </p:nvSpPr>
        <p:spPr>
          <a:xfrm>
            <a:off x="6299200" y="2743200"/>
            <a:ext cx="5048251" cy="3800052"/>
          </a:xfrm>
          <a:prstGeom prst="rect">
            <a:avLst/>
          </a:prstGeom>
          <a:effectLst>
            <a:outerShdw blurRad="88900" algn="tl" rotWithShape="0">
              <a:schemeClr val="tx2">
                <a:lumMod val="50000"/>
                <a:alpha val="70000"/>
              </a:schemeClr>
            </a:outerShdw>
          </a:effectLst>
        </p:spPr>
        <p:txBody>
          <a:bodyPr tIns="914400"/>
          <a:lstStyle>
            <a:lvl1pPr marL="0" indent="0" algn="ctr">
              <a:lnSpc>
                <a:spcPts val="2400"/>
              </a:lnSpc>
              <a:spcBef>
                <a:spcPts val="0"/>
              </a:spcBef>
              <a:buNone/>
              <a:defRPr sz="2400" baseline="0">
                <a:solidFill>
                  <a:srgbClr val="00416A"/>
                </a:solidFill>
                <a:latin typeface="Arial Narrow" panose="020B0606020202030204" pitchFamily="34" charset="0"/>
              </a:defRPr>
            </a:lvl1pPr>
          </a:lstStyle>
          <a:p>
            <a:r>
              <a:rPr lang="en-US" dirty="0"/>
              <a:t>Double click on icon </a:t>
            </a:r>
            <a:br>
              <a:rPr lang="en-US" dirty="0"/>
            </a:br>
            <a:r>
              <a:rPr lang="en-US" dirty="0"/>
              <a:t>below to insert picture</a:t>
            </a:r>
          </a:p>
        </p:txBody>
      </p:sp>
    </p:spTree>
    <p:extLst>
      <p:ext uri="{BB962C8B-B14F-4D97-AF65-F5344CB8AC3E}">
        <p14:creationId xmlns:p14="http://schemas.microsoft.com/office/powerpoint/2010/main" val="2112610251"/>
      </p:ext>
    </p:extLst>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DCE8D1-27CA-4306-8957-3E69FE3F8BA5}"/>
              </a:ext>
            </a:extLst>
          </p:cNvPr>
          <p:cNvSpPr>
            <a:spLocks noGrp="1"/>
          </p:cNvSpPr>
          <p:nvPr>
            <p:ph type="title"/>
          </p:nvPr>
        </p:nvSpPr>
        <p:spPr>
          <a:xfrm>
            <a:off x="831851" y="1709740"/>
            <a:ext cx="105156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CD3B8E6B-56AA-4468-8E6C-589957072FFD}"/>
              </a:ext>
            </a:extLst>
          </p:cNvPr>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4C1B9FDF-7441-49D9-82D7-C2D555ED63A6}"/>
              </a:ext>
            </a:extLst>
          </p:cNvPr>
          <p:cNvSpPr>
            <a:spLocks noGrp="1"/>
          </p:cNvSpPr>
          <p:nvPr>
            <p:ph type="dt" sz="half" idx="10"/>
          </p:nvPr>
        </p:nvSpPr>
        <p:spPr/>
        <p:txBody>
          <a:bodyPr/>
          <a:lstStyle/>
          <a:p>
            <a:fld id="{175167DF-E4FA-4105-802D-28028420B022}" type="datetimeFigureOut">
              <a:rPr lang="en-US" smtClean="0"/>
              <a:pPr/>
              <a:t>1/26/2023</a:t>
            </a:fld>
            <a:endParaRPr lang="en-US"/>
          </a:p>
        </p:txBody>
      </p:sp>
      <p:sp>
        <p:nvSpPr>
          <p:cNvPr id="5" name="Footer Placeholder 4">
            <a:extLst>
              <a:ext uri="{FF2B5EF4-FFF2-40B4-BE49-F238E27FC236}">
                <a16:creationId xmlns:a16="http://schemas.microsoft.com/office/drawing/2014/main" id="{4DE772B3-8B54-44BD-8531-1548B691D8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76F6C5-3496-4F62-B037-5B20C631D320}"/>
              </a:ext>
            </a:extLst>
          </p:cNvPr>
          <p:cNvSpPr>
            <a:spLocks noGrp="1"/>
          </p:cNvSpPr>
          <p:nvPr>
            <p:ph type="sldNum" sz="quarter" idx="12"/>
          </p:nvPr>
        </p:nvSpPr>
        <p:spPr/>
        <p:txBody>
          <a:bodyPr/>
          <a:lstStyle/>
          <a:p>
            <a:fld id="{8F3E3103-3CD5-4BC0-8ACB-132C9CCEB710}" type="slidenum">
              <a:rPr lang="en-US" smtClean="0"/>
              <a:pPr/>
              <a:t>‹#›</a:t>
            </a:fld>
            <a:endParaRPr lang="en-US"/>
          </a:p>
        </p:txBody>
      </p:sp>
    </p:spTree>
    <p:extLst>
      <p:ext uri="{BB962C8B-B14F-4D97-AF65-F5344CB8AC3E}">
        <p14:creationId xmlns:p14="http://schemas.microsoft.com/office/powerpoint/2010/main" val="32632181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Example Bullets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594361"/>
            <a:ext cx="10515600" cy="1325563"/>
          </a:xfrm>
          <a:prstGeom prst="rect">
            <a:avLst/>
          </a:prstGeom>
        </p:spPr>
        <p:txBody>
          <a:bodyPr anchor="ctr" anchorCtr="0"/>
          <a:lstStyle>
            <a:lvl1pPr algn="ctr">
              <a:lnSpc>
                <a:spcPts val="4400"/>
              </a:lnSpc>
              <a:defRPr sz="4500" b="1" baseline="0">
                <a:solidFill>
                  <a:srgbClr val="00416A"/>
                </a:solidFill>
                <a:latin typeface="Arial Narrow" panose="020B0606020202030204" pitchFamily="34" charset="0"/>
              </a:defRPr>
            </a:lvl1pPr>
          </a:lstStyle>
          <a:p>
            <a:r>
              <a:rPr lang="en-US" dirty="0"/>
              <a:t>Example: bullets only</a:t>
            </a:r>
            <a:br>
              <a:rPr lang="en-US" dirty="0"/>
            </a:br>
            <a:r>
              <a:rPr lang="en-US" dirty="0"/>
              <a:t>Click here to edit headline</a:t>
            </a:r>
          </a:p>
        </p:txBody>
      </p:sp>
      <p:sp>
        <p:nvSpPr>
          <p:cNvPr id="3" name="Content Placeholder 2"/>
          <p:cNvSpPr>
            <a:spLocks noGrp="1"/>
          </p:cNvSpPr>
          <p:nvPr>
            <p:ph idx="1" hasCustomPrompt="1"/>
          </p:nvPr>
        </p:nvSpPr>
        <p:spPr>
          <a:xfrm>
            <a:off x="838200" y="2286000"/>
            <a:ext cx="10515600" cy="4351338"/>
          </a:xfrm>
          <a:prstGeom prst="rect">
            <a:avLst/>
          </a:prstGeom>
        </p:spPr>
        <p:txBody>
          <a:bodyPr/>
          <a:lstStyle>
            <a:lvl1pPr>
              <a:spcBef>
                <a:spcPts val="0"/>
              </a:spcBef>
              <a:defRPr baseline="0">
                <a:solidFill>
                  <a:srgbClr val="00416A"/>
                </a:solidFill>
                <a:latin typeface="Arial Narrow" panose="020B0606020202030204" pitchFamily="34" charset="0"/>
              </a:defRPr>
            </a:lvl1pPr>
            <a:lvl2pPr marL="685800" indent="-228600">
              <a:buFont typeface="Wingdings" panose="05000000000000000000" pitchFamily="2" charset="2"/>
              <a:buChar char="§"/>
              <a:defRPr baseline="0">
                <a:solidFill>
                  <a:srgbClr val="A0284C"/>
                </a:solidFill>
                <a:latin typeface="Arial Narrow" panose="020B0606020202030204" pitchFamily="34" charset="0"/>
              </a:defRPr>
            </a:lvl2pPr>
            <a:lvl3pPr>
              <a:defRPr baseline="0">
                <a:solidFill>
                  <a:srgbClr val="00416A"/>
                </a:solidFill>
                <a:latin typeface="Arial Narrow" panose="020B0606020202030204" pitchFamily="34" charset="0"/>
              </a:defRPr>
            </a:lvl3pPr>
            <a:lvl4pPr marL="1600200" indent="-228600">
              <a:buFont typeface="Wingdings" panose="05000000000000000000" pitchFamily="2" charset="2"/>
              <a:buChar char="§"/>
              <a:defRPr baseline="0">
                <a:solidFill>
                  <a:srgbClr val="A0284C"/>
                </a:solidFill>
                <a:latin typeface="Arial Narrow" panose="020B0606020202030204" pitchFamily="34" charset="0"/>
              </a:defRPr>
            </a:lvl4pPr>
            <a:lvl5pPr>
              <a:defRPr>
                <a:solidFill>
                  <a:schemeClr val="bg1"/>
                </a:solidFill>
                <a:latin typeface="Arial Narrow" panose="020B0606020202030204" pitchFamily="34" charset="0"/>
              </a:defRPr>
            </a:lvl5pPr>
          </a:lstStyle>
          <a:p>
            <a:pPr lvl="0"/>
            <a:r>
              <a:rPr lang="en-US" dirty="0"/>
              <a:t>Click here to edit bullet 1</a:t>
            </a:r>
          </a:p>
          <a:p>
            <a:pPr lvl="1"/>
            <a:r>
              <a:rPr lang="en-US" dirty="0"/>
              <a:t>Click here to edit bullet 2</a:t>
            </a:r>
          </a:p>
          <a:p>
            <a:pPr lvl="2"/>
            <a:r>
              <a:rPr lang="en-US" dirty="0"/>
              <a:t>Click here to edit bullet 3</a:t>
            </a:r>
          </a:p>
          <a:p>
            <a:pPr lvl="3"/>
            <a:r>
              <a:rPr lang="en-US" dirty="0"/>
              <a:t>Click here to edit bullet 4</a:t>
            </a:r>
          </a:p>
        </p:txBody>
      </p:sp>
    </p:spTree>
    <p:extLst>
      <p:ext uri="{BB962C8B-B14F-4D97-AF65-F5344CB8AC3E}">
        <p14:creationId xmlns:p14="http://schemas.microsoft.com/office/powerpoint/2010/main" val="142212"/>
      </p:ext>
    </p:extLst>
  </p:cSld>
  <p:clrMapOvr>
    <a:masterClrMapping/>
  </p:clrMapOvr>
  <p:transition spd="slow">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9388071"/>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4149279"/>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arge dot logo and title - gray">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BE22464-4249-47EE-8C46-E5FB0B52F4F7}"/>
              </a:ext>
            </a:extLst>
          </p:cNvPr>
          <p:cNvSpPr>
            <a:spLocks noGrp="1"/>
          </p:cNvSpPr>
          <p:nvPr>
            <p:ph type="title" hasCustomPrompt="1"/>
          </p:nvPr>
        </p:nvSpPr>
        <p:spPr>
          <a:xfrm>
            <a:off x="594360" y="4284621"/>
            <a:ext cx="10972800" cy="1270528"/>
          </a:xfrm>
          <a:prstGeom prst="rect">
            <a:avLst/>
          </a:prstGeom>
        </p:spPr>
        <p:txBody>
          <a:bodyPr anchor="ctr" anchorCtr="0"/>
          <a:lstStyle>
            <a:lvl1pPr algn="ctr">
              <a:lnSpc>
                <a:spcPts val="6500"/>
              </a:lnSpc>
              <a:defRPr sz="6300" b="1" baseline="0">
                <a:solidFill>
                  <a:srgbClr val="1E384B"/>
                </a:solidFill>
                <a:latin typeface="Arial Narrow" panose="020B0606020202030204" pitchFamily="34" charset="0"/>
              </a:defRPr>
            </a:lvl1pPr>
          </a:lstStyle>
          <a:p>
            <a:pPr>
              <a:lnSpc>
                <a:spcPts val="6200"/>
              </a:lnSpc>
            </a:pPr>
            <a:r>
              <a:rPr lang="en-US" dirty="0"/>
              <a:t>Presentation title line 1</a:t>
            </a:r>
            <a:br>
              <a:rPr lang="en-US" dirty="0"/>
            </a:br>
            <a:r>
              <a:rPr lang="en-US" dirty="0"/>
              <a:t>Line 2 optional</a:t>
            </a:r>
          </a:p>
        </p:txBody>
      </p:sp>
    </p:spTree>
    <p:extLst>
      <p:ext uri="{BB962C8B-B14F-4D97-AF65-F5344CB8AC3E}">
        <p14:creationId xmlns:p14="http://schemas.microsoft.com/office/powerpoint/2010/main" val="39174685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mall dot logo with multiple lines gray">
    <p:spTree>
      <p:nvGrpSpPr>
        <p:cNvPr id="1" name=""/>
        <p:cNvGrpSpPr/>
        <p:nvPr/>
      </p:nvGrpSpPr>
      <p:grpSpPr>
        <a:xfrm>
          <a:off x="0" y="0"/>
          <a:ext cx="0" cy="0"/>
          <a:chOff x="0" y="0"/>
          <a:chExt cx="0" cy="0"/>
        </a:xfrm>
      </p:grpSpPr>
      <p:sp>
        <p:nvSpPr>
          <p:cNvPr id="2" name="Text Placeholder 8">
            <a:extLst>
              <a:ext uri="{FF2B5EF4-FFF2-40B4-BE49-F238E27FC236}">
                <a16:creationId xmlns:a16="http://schemas.microsoft.com/office/drawing/2014/main" id="{2B5A80C0-2936-4233-A672-2BB6377C006D}"/>
              </a:ext>
            </a:extLst>
          </p:cNvPr>
          <p:cNvSpPr>
            <a:spLocks noGrp="1"/>
          </p:cNvSpPr>
          <p:nvPr>
            <p:ph type="body" sz="quarter" idx="10" hasCustomPrompt="1"/>
          </p:nvPr>
        </p:nvSpPr>
        <p:spPr>
          <a:xfrm>
            <a:off x="609600" y="2130359"/>
            <a:ext cx="10972800" cy="2325813"/>
          </a:xfrm>
          <a:prstGeom prst="rect">
            <a:avLst/>
          </a:prstGeom>
        </p:spPr>
        <p:txBody>
          <a:bodyPr/>
          <a:lstStyle>
            <a:lvl1pPr marL="0" indent="0" algn="ctr">
              <a:lnSpc>
                <a:spcPts val="5800"/>
              </a:lnSpc>
              <a:spcBef>
                <a:spcPts val="0"/>
              </a:spcBef>
              <a:buNone/>
              <a:defRPr sz="5800" b="1">
                <a:solidFill>
                  <a:srgbClr val="1E384B"/>
                </a:solidFill>
                <a:latin typeface="Arial Narrow" panose="020B0606020202030204" pitchFamily="34" charset="0"/>
              </a:defRPr>
            </a:lvl1pPr>
          </a:lstStyle>
          <a:p>
            <a:pPr lvl="0"/>
            <a:r>
              <a:rPr lang="en-US" dirty="0"/>
              <a:t>Presentation title line 1</a:t>
            </a:r>
            <a:br>
              <a:rPr lang="en-US" dirty="0"/>
            </a:br>
            <a:r>
              <a:rPr lang="en-US" dirty="0"/>
              <a:t>Line 2 optional</a:t>
            </a:r>
          </a:p>
        </p:txBody>
      </p:sp>
      <p:sp>
        <p:nvSpPr>
          <p:cNvPr id="3" name="Text Placeholder 8">
            <a:extLst>
              <a:ext uri="{FF2B5EF4-FFF2-40B4-BE49-F238E27FC236}">
                <a16:creationId xmlns:a16="http://schemas.microsoft.com/office/drawing/2014/main" id="{266BE8CF-B468-4EF8-860F-7D4ACD853DB6}"/>
              </a:ext>
            </a:extLst>
          </p:cNvPr>
          <p:cNvSpPr>
            <a:spLocks noGrp="1"/>
          </p:cNvSpPr>
          <p:nvPr>
            <p:ph type="body" sz="quarter" idx="11" hasCustomPrompt="1"/>
          </p:nvPr>
        </p:nvSpPr>
        <p:spPr>
          <a:xfrm>
            <a:off x="609600" y="4901403"/>
            <a:ext cx="10972800" cy="1762044"/>
          </a:xfrm>
          <a:prstGeom prst="rect">
            <a:avLst/>
          </a:prstGeom>
        </p:spPr>
        <p:txBody>
          <a:bodyPr/>
          <a:lstStyle>
            <a:lvl1pPr marL="0" indent="0" algn="ctr">
              <a:lnSpc>
                <a:spcPts val="2700"/>
              </a:lnSpc>
              <a:spcBef>
                <a:spcPts val="0"/>
              </a:spcBef>
              <a:buNone/>
              <a:defRPr sz="2900" b="0">
                <a:solidFill>
                  <a:srgbClr val="1E384B"/>
                </a:solidFill>
                <a:latin typeface="Arial Narrow" panose="020B0606020202030204" pitchFamily="34" charset="0"/>
              </a:defRPr>
            </a:lvl1pPr>
          </a:lstStyle>
          <a:p>
            <a:pPr lvl="0"/>
            <a:r>
              <a:rPr lang="en-US" dirty="0"/>
              <a:t>Name of conference or event</a:t>
            </a:r>
            <a:br>
              <a:rPr lang="en-US" dirty="0"/>
            </a:br>
            <a:r>
              <a:rPr lang="en-US" dirty="0"/>
              <a:t>Location, City, State</a:t>
            </a:r>
          </a:p>
        </p:txBody>
      </p:sp>
      <p:sp>
        <p:nvSpPr>
          <p:cNvPr id="4" name="Text Placeholder 12">
            <a:extLst>
              <a:ext uri="{FF2B5EF4-FFF2-40B4-BE49-F238E27FC236}">
                <a16:creationId xmlns:a16="http://schemas.microsoft.com/office/drawing/2014/main" id="{05359CCF-BDFE-4AA7-B8BB-1EB162C39CB1}"/>
              </a:ext>
            </a:extLst>
          </p:cNvPr>
          <p:cNvSpPr>
            <a:spLocks noGrp="1"/>
          </p:cNvSpPr>
          <p:nvPr>
            <p:ph type="body" sz="quarter" idx="12" hasCustomPrompt="1"/>
          </p:nvPr>
        </p:nvSpPr>
        <p:spPr>
          <a:xfrm>
            <a:off x="609600" y="4153731"/>
            <a:ext cx="10972800" cy="661481"/>
          </a:xfrm>
          <a:prstGeom prst="rect">
            <a:avLst/>
          </a:prstGeom>
        </p:spPr>
        <p:txBody>
          <a:bodyPr/>
          <a:lstStyle>
            <a:lvl1pPr marL="0" indent="0" algn="ctr">
              <a:buNone/>
              <a:defRPr lang="en-US" sz="4000" b="0" dirty="0">
                <a:solidFill>
                  <a:srgbClr val="802F2D"/>
                </a:solidFill>
                <a:latin typeface="Arial Narrow" panose="020B0606020202030204" pitchFamily="34" charset="0"/>
              </a:defRPr>
            </a:lvl1pPr>
          </a:lstStyle>
          <a:p>
            <a:pPr lvl="0"/>
            <a:r>
              <a:rPr lang="en-US" dirty="0"/>
              <a:t>Title of presenter</a:t>
            </a:r>
          </a:p>
        </p:txBody>
      </p:sp>
      <p:sp>
        <p:nvSpPr>
          <p:cNvPr id="5" name="Text Placeholder 12">
            <a:extLst>
              <a:ext uri="{FF2B5EF4-FFF2-40B4-BE49-F238E27FC236}">
                <a16:creationId xmlns:a16="http://schemas.microsoft.com/office/drawing/2014/main" id="{48BD4242-B30B-4DB6-A404-D48B80B58007}"/>
              </a:ext>
            </a:extLst>
          </p:cNvPr>
          <p:cNvSpPr>
            <a:spLocks noGrp="1"/>
          </p:cNvSpPr>
          <p:nvPr>
            <p:ph type="body" sz="quarter" idx="13" hasCustomPrompt="1"/>
          </p:nvPr>
        </p:nvSpPr>
        <p:spPr>
          <a:xfrm>
            <a:off x="609600" y="3618166"/>
            <a:ext cx="10972800" cy="736600"/>
          </a:xfrm>
          <a:prstGeom prst="rect">
            <a:avLst/>
          </a:prstGeom>
        </p:spPr>
        <p:txBody>
          <a:bodyPr/>
          <a:lstStyle>
            <a:lvl1pPr marL="0" indent="0" algn="ctr">
              <a:buNone/>
              <a:defRPr lang="en-US" sz="4700" b="1" dirty="0">
                <a:solidFill>
                  <a:srgbClr val="802F2D"/>
                </a:solidFill>
                <a:latin typeface="Arial Narrow" panose="020B0606020202030204" pitchFamily="34" charset="0"/>
              </a:defRPr>
            </a:lvl1pPr>
          </a:lstStyle>
          <a:p>
            <a:pPr lvl="0"/>
            <a:r>
              <a:rPr lang="en-US" dirty="0"/>
              <a:t>Name of presenter</a:t>
            </a:r>
          </a:p>
        </p:txBody>
      </p:sp>
      <p:sp>
        <p:nvSpPr>
          <p:cNvPr id="6" name="Text Placeholder 12">
            <a:extLst>
              <a:ext uri="{FF2B5EF4-FFF2-40B4-BE49-F238E27FC236}">
                <a16:creationId xmlns:a16="http://schemas.microsoft.com/office/drawing/2014/main" id="{C3EAC5F1-D1DF-4F46-97A9-85313AA11012}"/>
              </a:ext>
            </a:extLst>
          </p:cNvPr>
          <p:cNvSpPr>
            <a:spLocks noGrp="1"/>
          </p:cNvSpPr>
          <p:nvPr>
            <p:ph type="body" sz="quarter" idx="14" hasCustomPrompt="1"/>
          </p:nvPr>
        </p:nvSpPr>
        <p:spPr>
          <a:xfrm>
            <a:off x="609600" y="5793927"/>
            <a:ext cx="10972800" cy="736600"/>
          </a:xfrm>
          <a:prstGeom prst="rect">
            <a:avLst/>
          </a:prstGeom>
        </p:spPr>
        <p:txBody>
          <a:bodyPr/>
          <a:lstStyle>
            <a:lvl1pPr marL="0" indent="0" algn="ctr">
              <a:buNone/>
              <a:defRPr lang="en-US" sz="2500" b="1" dirty="0">
                <a:solidFill>
                  <a:srgbClr val="802F2D"/>
                </a:solidFill>
                <a:latin typeface="Arial Narrow" panose="020B0606020202030204" pitchFamily="34" charset="0"/>
              </a:defRPr>
            </a:lvl1pPr>
          </a:lstStyle>
          <a:p>
            <a:pPr lvl="0"/>
            <a:r>
              <a:rPr lang="en-US" dirty="0"/>
              <a:t>Month Day, Year</a:t>
            </a:r>
          </a:p>
        </p:txBody>
      </p:sp>
    </p:spTree>
    <p:extLst>
      <p:ext uri="{BB962C8B-B14F-4D97-AF65-F5344CB8AC3E}">
        <p14:creationId xmlns:p14="http://schemas.microsoft.com/office/powerpoint/2010/main" val="1784290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arge two logos and title - gray">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97110A8B-7108-4A0C-8CC1-6278CCCCABE5}"/>
              </a:ext>
            </a:extLst>
          </p:cNvPr>
          <p:cNvSpPr>
            <a:spLocks noGrp="1"/>
          </p:cNvSpPr>
          <p:nvPr>
            <p:ph type="body" sz="quarter" idx="10" hasCustomPrompt="1"/>
          </p:nvPr>
        </p:nvSpPr>
        <p:spPr>
          <a:xfrm>
            <a:off x="1223962" y="736979"/>
            <a:ext cx="9797823" cy="2398108"/>
          </a:xfrm>
          <a:prstGeom prst="rect">
            <a:avLst/>
          </a:prstGeom>
        </p:spPr>
        <p:txBody>
          <a:bodyPr anchor="ctr"/>
          <a:lstStyle>
            <a:lvl1pPr marL="0" indent="0" algn="ctr">
              <a:lnSpc>
                <a:spcPts val="6300"/>
              </a:lnSpc>
              <a:spcBef>
                <a:spcPts val="0"/>
              </a:spcBef>
              <a:buNone/>
              <a:defRPr sz="6300" b="1">
                <a:solidFill>
                  <a:srgbClr val="1E384B"/>
                </a:solidFill>
                <a:latin typeface="Arial Narrow" panose="020B0606020202030204" pitchFamily="34" charset="0"/>
              </a:defRPr>
            </a:lvl1pPr>
          </a:lstStyle>
          <a:p>
            <a:pPr lvl="0"/>
            <a:r>
              <a:rPr lang="en-US" dirty="0"/>
              <a:t>Presentation title line 1</a:t>
            </a:r>
            <a:br>
              <a:rPr lang="en-US" dirty="0"/>
            </a:br>
            <a:r>
              <a:rPr lang="en-US" dirty="0"/>
              <a:t>Line 2 optional</a:t>
            </a:r>
          </a:p>
        </p:txBody>
      </p:sp>
      <p:sp>
        <p:nvSpPr>
          <p:cNvPr id="3" name="Picture Placeholder 19">
            <a:extLst>
              <a:ext uri="{FF2B5EF4-FFF2-40B4-BE49-F238E27FC236}">
                <a16:creationId xmlns:a16="http://schemas.microsoft.com/office/drawing/2014/main" id="{32D95146-FFF7-4DF0-B690-C64B5707C460}"/>
              </a:ext>
            </a:extLst>
          </p:cNvPr>
          <p:cNvSpPr>
            <a:spLocks noGrp="1"/>
          </p:cNvSpPr>
          <p:nvPr>
            <p:ph type="pic" sz="quarter" idx="15" hasCustomPrompt="1"/>
          </p:nvPr>
        </p:nvSpPr>
        <p:spPr>
          <a:xfrm>
            <a:off x="3560325" y="3428999"/>
            <a:ext cx="2286000" cy="2286000"/>
          </a:xfrm>
          <a:prstGeom prst="rect">
            <a:avLst/>
          </a:prstGeom>
        </p:spPr>
        <p:txBody>
          <a:bodyPr/>
          <a:lstStyle>
            <a:lvl1pPr marL="0" indent="0">
              <a:buNone/>
              <a:defRPr sz="1800"/>
            </a:lvl1pPr>
          </a:lstStyle>
          <a:p>
            <a:r>
              <a:rPr lang="en-US" dirty="0"/>
              <a:t>Double click to insert WisDOT Logo here</a:t>
            </a:r>
          </a:p>
        </p:txBody>
      </p:sp>
      <p:sp>
        <p:nvSpPr>
          <p:cNvPr id="4" name="Picture Placeholder 19">
            <a:extLst>
              <a:ext uri="{FF2B5EF4-FFF2-40B4-BE49-F238E27FC236}">
                <a16:creationId xmlns:a16="http://schemas.microsoft.com/office/drawing/2014/main" id="{A73017B4-5D4C-4EEB-ACC3-9EA2965B7EBD}"/>
              </a:ext>
            </a:extLst>
          </p:cNvPr>
          <p:cNvSpPr>
            <a:spLocks noGrp="1"/>
          </p:cNvSpPr>
          <p:nvPr>
            <p:ph type="pic" sz="quarter" idx="16" hasCustomPrompt="1"/>
          </p:nvPr>
        </p:nvSpPr>
        <p:spPr>
          <a:xfrm>
            <a:off x="6378104" y="3429001"/>
            <a:ext cx="2286000" cy="2286000"/>
          </a:xfrm>
          <a:prstGeom prst="rect">
            <a:avLst/>
          </a:prstGeom>
        </p:spPr>
        <p:txBody>
          <a:bodyPr/>
          <a:lstStyle>
            <a:lvl1pPr marL="0" indent="0">
              <a:buNone/>
              <a:defRPr sz="1800"/>
            </a:lvl1pPr>
          </a:lstStyle>
          <a:p>
            <a:r>
              <a:rPr lang="en-US" dirty="0"/>
              <a:t>Double click to insert Logo 2 here</a:t>
            </a:r>
          </a:p>
        </p:txBody>
      </p:sp>
    </p:spTree>
    <p:extLst>
      <p:ext uri="{BB962C8B-B14F-4D97-AF65-F5344CB8AC3E}">
        <p14:creationId xmlns:p14="http://schemas.microsoft.com/office/powerpoint/2010/main" val="7294750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mall logos with multiple lines gray">
    <p:spTree>
      <p:nvGrpSpPr>
        <p:cNvPr id="1" name=""/>
        <p:cNvGrpSpPr/>
        <p:nvPr/>
      </p:nvGrpSpPr>
      <p:grpSpPr>
        <a:xfrm>
          <a:off x="0" y="0"/>
          <a:ext cx="0" cy="0"/>
          <a:chOff x="0" y="0"/>
          <a:chExt cx="0" cy="0"/>
        </a:xfrm>
      </p:grpSpPr>
      <p:sp>
        <p:nvSpPr>
          <p:cNvPr id="2" name="Text Placeholder 8">
            <a:extLst>
              <a:ext uri="{FF2B5EF4-FFF2-40B4-BE49-F238E27FC236}">
                <a16:creationId xmlns:a16="http://schemas.microsoft.com/office/drawing/2014/main" id="{FDC6563F-0BC4-4AE4-BBC7-8196010DCFC3}"/>
              </a:ext>
            </a:extLst>
          </p:cNvPr>
          <p:cNvSpPr>
            <a:spLocks noGrp="1"/>
          </p:cNvSpPr>
          <p:nvPr>
            <p:ph type="body" sz="quarter" idx="10" hasCustomPrompt="1"/>
          </p:nvPr>
        </p:nvSpPr>
        <p:spPr>
          <a:xfrm>
            <a:off x="609600" y="525296"/>
            <a:ext cx="10972800" cy="2325813"/>
          </a:xfrm>
          <a:prstGeom prst="rect">
            <a:avLst/>
          </a:prstGeom>
        </p:spPr>
        <p:txBody>
          <a:bodyPr/>
          <a:lstStyle>
            <a:lvl1pPr marL="0" indent="0" algn="ctr">
              <a:lnSpc>
                <a:spcPts val="5800"/>
              </a:lnSpc>
              <a:spcBef>
                <a:spcPts val="0"/>
              </a:spcBef>
              <a:buNone/>
              <a:defRPr sz="5800" b="1">
                <a:solidFill>
                  <a:srgbClr val="1E384B"/>
                </a:solidFill>
                <a:latin typeface="Arial Narrow" panose="020B0606020202030204" pitchFamily="34" charset="0"/>
              </a:defRPr>
            </a:lvl1pPr>
          </a:lstStyle>
          <a:p>
            <a:pPr lvl="0"/>
            <a:r>
              <a:rPr lang="en-US" dirty="0"/>
              <a:t>Presentation title line 1</a:t>
            </a:r>
            <a:br>
              <a:rPr lang="en-US" dirty="0"/>
            </a:br>
            <a:r>
              <a:rPr lang="en-US" dirty="0"/>
              <a:t>Line 2 optional</a:t>
            </a:r>
          </a:p>
        </p:txBody>
      </p:sp>
      <p:sp>
        <p:nvSpPr>
          <p:cNvPr id="3" name="Text Placeholder 8">
            <a:extLst>
              <a:ext uri="{FF2B5EF4-FFF2-40B4-BE49-F238E27FC236}">
                <a16:creationId xmlns:a16="http://schemas.microsoft.com/office/drawing/2014/main" id="{424E048F-47F0-4494-B13A-01D097EF7862}"/>
              </a:ext>
            </a:extLst>
          </p:cNvPr>
          <p:cNvSpPr>
            <a:spLocks noGrp="1"/>
          </p:cNvSpPr>
          <p:nvPr>
            <p:ph type="body" sz="quarter" idx="11" hasCustomPrompt="1"/>
          </p:nvPr>
        </p:nvSpPr>
        <p:spPr>
          <a:xfrm>
            <a:off x="609600" y="3354708"/>
            <a:ext cx="10972800" cy="1762044"/>
          </a:xfrm>
          <a:prstGeom prst="rect">
            <a:avLst/>
          </a:prstGeom>
        </p:spPr>
        <p:txBody>
          <a:bodyPr/>
          <a:lstStyle>
            <a:lvl1pPr marL="0" indent="0" algn="ctr">
              <a:lnSpc>
                <a:spcPts val="2700"/>
              </a:lnSpc>
              <a:spcBef>
                <a:spcPts val="0"/>
              </a:spcBef>
              <a:buNone/>
              <a:defRPr sz="2900" b="0">
                <a:solidFill>
                  <a:srgbClr val="1E384B"/>
                </a:solidFill>
                <a:latin typeface="Arial Narrow" panose="020B0606020202030204" pitchFamily="34" charset="0"/>
              </a:defRPr>
            </a:lvl1pPr>
          </a:lstStyle>
          <a:p>
            <a:pPr lvl="0"/>
            <a:r>
              <a:rPr lang="en-US" dirty="0"/>
              <a:t>Name of conference or event</a:t>
            </a:r>
            <a:br>
              <a:rPr lang="en-US" dirty="0"/>
            </a:br>
            <a:r>
              <a:rPr lang="en-US" dirty="0"/>
              <a:t>Location, City, State</a:t>
            </a:r>
          </a:p>
        </p:txBody>
      </p:sp>
      <p:sp>
        <p:nvSpPr>
          <p:cNvPr id="4" name="Text Placeholder 12">
            <a:extLst>
              <a:ext uri="{FF2B5EF4-FFF2-40B4-BE49-F238E27FC236}">
                <a16:creationId xmlns:a16="http://schemas.microsoft.com/office/drawing/2014/main" id="{11F70289-AF48-4465-B230-1DFEBB651D2A}"/>
              </a:ext>
            </a:extLst>
          </p:cNvPr>
          <p:cNvSpPr>
            <a:spLocks noGrp="1"/>
          </p:cNvSpPr>
          <p:nvPr>
            <p:ph type="body" sz="quarter" idx="12" hasCustomPrompt="1"/>
          </p:nvPr>
        </p:nvSpPr>
        <p:spPr>
          <a:xfrm>
            <a:off x="609600" y="2548668"/>
            <a:ext cx="10972800" cy="661481"/>
          </a:xfrm>
          <a:prstGeom prst="rect">
            <a:avLst/>
          </a:prstGeom>
        </p:spPr>
        <p:txBody>
          <a:bodyPr/>
          <a:lstStyle>
            <a:lvl1pPr marL="0" indent="0" algn="ctr">
              <a:buNone/>
              <a:defRPr lang="en-US" sz="4000" b="0" dirty="0">
                <a:solidFill>
                  <a:srgbClr val="802F2D"/>
                </a:solidFill>
                <a:latin typeface="Arial Narrow" panose="020B0606020202030204" pitchFamily="34" charset="0"/>
              </a:defRPr>
            </a:lvl1pPr>
          </a:lstStyle>
          <a:p>
            <a:pPr lvl="0"/>
            <a:r>
              <a:rPr lang="en-US" dirty="0"/>
              <a:t>Title of presenter</a:t>
            </a:r>
          </a:p>
        </p:txBody>
      </p:sp>
      <p:sp>
        <p:nvSpPr>
          <p:cNvPr id="5" name="Text Placeholder 12">
            <a:extLst>
              <a:ext uri="{FF2B5EF4-FFF2-40B4-BE49-F238E27FC236}">
                <a16:creationId xmlns:a16="http://schemas.microsoft.com/office/drawing/2014/main" id="{6F768F66-6E09-42B6-A911-437D5C39C0C1}"/>
              </a:ext>
            </a:extLst>
          </p:cNvPr>
          <p:cNvSpPr>
            <a:spLocks noGrp="1"/>
          </p:cNvSpPr>
          <p:nvPr>
            <p:ph type="body" sz="quarter" idx="14" hasCustomPrompt="1"/>
          </p:nvPr>
        </p:nvSpPr>
        <p:spPr>
          <a:xfrm>
            <a:off x="609600" y="4276416"/>
            <a:ext cx="10972800" cy="736600"/>
          </a:xfrm>
          <a:prstGeom prst="rect">
            <a:avLst/>
          </a:prstGeom>
        </p:spPr>
        <p:txBody>
          <a:bodyPr/>
          <a:lstStyle>
            <a:lvl1pPr marL="0" indent="0" algn="ctr">
              <a:buNone/>
              <a:defRPr lang="en-US" sz="2500" b="1" dirty="0">
                <a:solidFill>
                  <a:srgbClr val="802F2D"/>
                </a:solidFill>
                <a:latin typeface="Arial Narrow" panose="020B0606020202030204" pitchFamily="34" charset="0"/>
              </a:defRPr>
            </a:lvl1pPr>
          </a:lstStyle>
          <a:p>
            <a:pPr lvl="0"/>
            <a:r>
              <a:rPr lang="en-US" dirty="0"/>
              <a:t>Month Day, Year</a:t>
            </a:r>
          </a:p>
        </p:txBody>
      </p:sp>
      <p:sp>
        <p:nvSpPr>
          <p:cNvPr id="7" name="Text Placeholder 12">
            <a:extLst>
              <a:ext uri="{FF2B5EF4-FFF2-40B4-BE49-F238E27FC236}">
                <a16:creationId xmlns:a16="http://schemas.microsoft.com/office/drawing/2014/main" id="{6FEAFA72-CAD3-4587-A7A7-A80189E7B4D8}"/>
              </a:ext>
            </a:extLst>
          </p:cNvPr>
          <p:cNvSpPr>
            <a:spLocks noGrp="1"/>
          </p:cNvSpPr>
          <p:nvPr>
            <p:ph type="body" sz="quarter" idx="13" hasCustomPrompt="1"/>
          </p:nvPr>
        </p:nvSpPr>
        <p:spPr>
          <a:xfrm>
            <a:off x="609600" y="2022831"/>
            <a:ext cx="10972800" cy="736600"/>
          </a:xfrm>
          <a:prstGeom prst="rect">
            <a:avLst/>
          </a:prstGeom>
        </p:spPr>
        <p:txBody>
          <a:bodyPr/>
          <a:lstStyle>
            <a:lvl1pPr marL="0" indent="0" algn="ctr">
              <a:buNone/>
              <a:defRPr lang="en-US" sz="4700" b="1" dirty="0">
                <a:solidFill>
                  <a:srgbClr val="802F2D"/>
                </a:solidFill>
                <a:latin typeface="Arial Narrow" panose="020B0606020202030204" pitchFamily="34" charset="0"/>
              </a:defRPr>
            </a:lvl1pPr>
          </a:lstStyle>
          <a:p>
            <a:pPr lvl="0"/>
            <a:r>
              <a:rPr lang="en-US" dirty="0"/>
              <a:t>Name of presenter</a:t>
            </a:r>
          </a:p>
        </p:txBody>
      </p:sp>
      <p:sp>
        <p:nvSpPr>
          <p:cNvPr id="8" name="Picture Placeholder 19">
            <a:extLst>
              <a:ext uri="{FF2B5EF4-FFF2-40B4-BE49-F238E27FC236}">
                <a16:creationId xmlns:a16="http://schemas.microsoft.com/office/drawing/2014/main" id="{C07CA59B-9353-45E9-A39A-295CBC8254AF}"/>
              </a:ext>
            </a:extLst>
          </p:cNvPr>
          <p:cNvSpPr>
            <a:spLocks noGrp="1"/>
          </p:cNvSpPr>
          <p:nvPr>
            <p:ph type="pic" sz="quarter" idx="15" hasCustomPrompt="1"/>
          </p:nvPr>
        </p:nvSpPr>
        <p:spPr>
          <a:xfrm>
            <a:off x="4578021" y="5081200"/>
            <a:ext cx="1371600" cy="1371600"/>
          </a:xfrm>
          <a:prstGeom prst="rect">
            <a:avLst/>
          </a:prstGeom>
        </p:spPr>
        <p:txBody>
          <a:bodyPr/>
          <a:lstStyle>
            <a:lvl1pPr marL="0" indent="0">
              <a:buNone/>
              <a:defRPr sz="1800"/>
            </a:lvl1pPr>
          </a:lstStyle>
          <a:p>
            <a:r>
              <a:rPr lang="en-US" dirty="0"/>
              <a:t>WisDOT Logo here</a:t>
            </a:r>
          </a:p>
        </p:txBody>
      </p:sp>
      <p:sp>
        <p:nvSpPr>
          <p:cNvPr id="9" name="Picture Placeholder 19">
            <a:extLst>
              <a:ext uri="{FF2B5EF4-FFF2-40B4-BE49-F238E27FC236}">
                <a16:creationId xmlns:a16="http://schemas.microsoft.com/office/drawing/2014/main" id="{E3DF7654-DDF7-4EE9-BE10-F9380375310D}"/>
              </a:ext>
            </a:extLst>
          </p:cNvPr>
          <p:cNvSpPr>
            <a:spLocks noGrp="1"/>
          </p:cNvSpPr>
          <p:nvPr>
            <p:ph type="pic" sz="quarter" idx="16" hasCustomPrompt="1"/>
          </p:nvPr>
        </p:nvSpPr>
        <p:spPr>
          <a:xfrm>
            <a:off x="6471672" y="5081200"/>
            <a:ext cx="1371600" cy="1371600"/>
          </a:xfrm>
          <a:prstGeom prst="rect">
            <a:avLst/>
          </a:prstGeom>
        </p:spPr>
        <p:txBody>
          <a:bodyPr/>
          <a:lstStyle>
            <a:lvl1pPr marL="0" indent="0">
              <a:buNone/>
              <a:defRPr sz="1800"/>
            </a:lvl1pPr>
          </a:lstStyle>
          <a:p>
            <a:r>
              <a:rPr lang="en-US" dirty="0"/>
              <a:t>Logo 2 here</a:t>
            </a:r>
          </a:p>
        </p:txBody>
      </p:sp>
    </p:spTree>
    <p:extLst>
      <p:ext uri="{BB962C8B-B14F-4D97-AF65-F5344CB8AC3E}">
        <p14:creationId xmlns:p14="http://schemas.microsoft.com/office/powerpoint/2010/main" val="41872330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xample: picture and bullets">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594360" y="594360"/>
            <a:ext cx="10972800" cy="1270528"/>
          </a:xfrm>
          <a:prstGeom prst="rect">
            <a:avLst/>
          </a:prstGeom>
        </p:spPr>
        <p:txBody>
          <a:bodyPr anchor="ctr" anchorCtr="0"/>
          <a:lstStyle>
            <a:lvl1pPr algn="ctr">
              <a:lnSpc>
                <a:spcPts val="4400"/>
              </a:lnSpc>
              <a:defRPr sz="4500" b="1" baseline="0">
                <a:solidFill>
                  <a:srgbClr val="00416A"/>
                </a:solidFill>
                <a:latin typeface="Arial Narrow" panose="020B0606020202030204" pitchFamily="34" charset="0"/>
              </a:defRPr>
            </a:lvl1pPr>
          </a:lstStyle>
          <a:p>
            <a:r>
              <a:rPr lang="en-US" dirty="0"/>
              <a:t>Example: picture and bullets</a:t>
            </a:r>
            <a:br>
              <a:rPr lang="en-US" dirty="0"/>
            </a:br>
            <a:r>
              <a:rPr lang="en-US" dirty="0"/>
              <a:t>Click here to edit headline</a:t>
            </a:r>
          </a:p>
        </p:txBody>
      </p:sp>
      <p:sp>
        <p:nvSpPr>
          <p:cNvPr id="4" name="Text Placeholder 2"/>
          <p:cNvSpPr>
            <a:spLocks noGrp="1"/>
          </p:cNvSpPr>
          <p:nvPr>
            <p:ph type="body" idx="1" hasCustomPrompt="1"/>
          </p:nvPr>
        </p:nvSpPr>
        <p:spPr>
          <a:xfrm>
            <a:off x="594360" y="1930401"/>
            <a:ext cx="10972800" cy="457200"/>
          </a:xfrm>
          <a:prstGeom prst="rect">
            <a:avLst/>
          </a:prstGeom>
        </p:spPr>
        <p:txBody>
          <a:bodyPr anchor="t" anchorCtr="0"/>
          <a:lstStyle>
            <a:lvl1pPr marL="0" indent="0" algn="ctr">
              <a:lnSpc>
                <a:spcPts val="3400"/>
              </a:lnSpc>
              <a:spcBef>
                <a:spcPts val="0"/>
              </a:spcBef>
              <a:buNone/>
              <a:defRPr sz="3600" b="1">
                <a:solidFill>
                  <a:srgbClr val="802F2D"/>
                </a:solidFill>
                <a:latin typeface="Arial Narrow" panose="020B0606020202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here to edit subhead</a:t>
            </a:r>
          </a:p>
        </p:txBody>
      </p:sp>
      <p:sp>
        <p:nvSpPr>
          <p:cNvPr id="5" name="Content Placeholder 2"/>
          <p:cNvSpPr>
            <a:spLocks noGrp="1"/>
          </p:cNvSpPr>
          <p:nvPr>
            <p:ph idx="13" hasCustomPrompt="1"/>
          </p:nvPr>
        </p:nvSpPr>
        <p:spPr>
          <a:xfrm>
            <a:off x="594359" y="2743200"/>
            <a:ext cx="5427299" cy="3080551"/>
          </a:xfrm>
          <a:prstGeom prst="rect">
            <a:avLst/>
          </a:prstGeom>
        </p:spPr>
        <p:txBody>
          <a:bodyPr/>
          <a:lstStyle>
            <a:lvl1pPr>
              <a:defRPr sz="3200" baseline="0">
                <a:solidFill>
                  <a:srgbClr val="00416A"/>
                </a:solidFill>
                <a:latin typeface="Arial Narrow" panose="020B0606020202030204" pitchFamily="34" charset="0"/>
              </a:defRPr>
            </a:lvl1pPr>
            <a:lvl2pPr marL="685800" indent="-228600">
              <a:buFont typeface="Wingdings" panose="05000000000000000000" pitchFamily="2" charset="2"/>
              <a:buChar char="§"/>
              <a:defRPr sz="2800" baseline="0">
                <a:solidFill>
                  <a:srgbClr val="802F2D"/>
                </a:solidFill>
                <a:latin typeface="Arial Narrow" panose="020B0606020202030204" pitchFamily="34" charset="0"/>
              </a:defRPr>
            </a:lvl2pPr>
            <a:lvl3pPr>
              <a:defRPr sz="2400" baseline="0">
                <a:solidFill>
                  <a:srgbClr val="00416A"/>
                </a:solidFill>
                <a:latin typeface="Arial Narrow" panose="020B0606020202030204" pitchFamily="34" charset="0"/>
              </a:defRPr>
            </a:lvl3pPr>
            <a:lvl4pPr marL="1600200" indent="-228600">
              <a:buFont typeface="Wingdings" panose="05000000000000000000" pitchFamily="2" charset="2"/>
              <a:buChar char="§"/>
              <a:defRPr sz="2200" baseline="0">
                <a:solidFill>
                  <a:srgbClr val="802F2D"/>
                </a:solidFill>
                <a:latin typeface="Arial Narrow" panose="020B0606020202030204" pitchFamily="34" charset="0"/>
              </a:defRPr>
            </a:lvl4pPr>
            <a:lvl5pPr>
              <a:defRPr>
                <a:solidFill>
                  <a:schemeClr val="bg1"/>
                </a:solidFill>
                <a:latin typeface="Arial Narrow" panose="020B0606020202030204" pitchFamily="34" charset="0"/>
              </a:defRPr>
            </a:lvl5pPr>
          </a:lstStyle>
          <a:p>
            <a:pPr lvl="0"/>
            <a:r>
              <a:rPr lang="en-US" dirty="0"/>
              <a:t>Click here to edit bullet 1</a:t>
            </a:r>
          </a:p>
          <a:p>
            <a:pPr lvl="1"/>
            <a:r>
              <a:rPr lang="en-US" dirty="0"/>
              <a:t>Click here to edit bullet 2</a:t>
            </a:r>
          </a:p>
          <a:p>
            <a:pPr lvl="2"/>
            <a:r>
              <a:rPr lang="en-US" dirty="0"/>
              <a:t>Click here to edit bullet 3</a:t>
            </a:r>
          </a:p>
          <a:p>
            <a:pPr lvl="3"/>
            <a:r>
              <a:rPr lang="en-US" dirty="0"/>
              <a:t>Click here to edit bullet 4</a:t>
            </a:r>
          </a:p>
        </p:txBody>
      </p:sp>
      <p:sp>
        <p:nvSpPr>
          <p:cNvPr id="6" name="Picture Placeholder 8"/>
          <p:cNvSpPr>
            <a:spLocks noGrp="1"/>
          </p:cNvSpPr>
          <p:nvPr>
            <p:ph type="pic" sz="quarter" idx="14" hasCustomPrompt="1"/>
          </p:nvPr>
        </p:nvSpPr>
        <p:spPr>
          <a:xfrm>
            <a:off x="6329264" y="2743200"/>
            <a:ext cx="5237896" cy="3080551"/>
          </a:xfrm>
          <a:prstGeom prst="rect">
            <a:avLst/>
          </a:prstGeom>
          <a:effectLst>
            <a:outerShdw blurRad="88900" algn="tl" rotWithShape="0">
              <a:schemeClr val="tx2">
                <a:lumMod val="50000"/>
                <a:alpha val="70000"/>
              </a:schemeClr>
            </a:outerShdw>
          </a:effectLst>
        </p:spPr>
        <p:txBody>
          <a:bodyPr tIns="914400"/>
          <a:lstStyle>
            <a:lvl1pPr marL="0" indent="0" algn="ctr">
              <a:lnSpc>
                <a:spcPts val="2700"/>
              </a:lnSpc>
              <a:spcBef>
                <a:spcPts val="0"/>
              </a:spcBef>
              <a:buNone/>
              <a:defRPr sz="2400" baseline="0">
                <a:solidFill>
                  <a:srgbClr val="00416A"/>
                </a:solidFill>
                <a:latin typeface="Arial Narrow" panose="020B0606020202030204" pitchFamily="34" charset="0"/>
              </a:defRPr>
            </a:lvl1pPr>
          </a:lstStyle>
          <a:p>
            <a:r>
              <a:rPr lang="en-US" dirty="0"/>
              <a:t>Double click on icon </a:t>
            </a:r>
            <a:br>
              <a:rPr lang="en-US" dirty="0"/>
            </a:br>
            <a:r>
              <a:rPr lang="en-US" dirty="0"/>
              <a:t>below to insert picture</a:t>
            </a:r>
          </a:p>
        </p:txBody>
      </p:sp>
    </p:spTree>
    <p:extLst>
      <p:ext uri="{BB962C8B-B14F-4D97-AF65-F5344CB8AC3E}">
        <p14:creationId xmlns:p14="http://schemas.microsoft.com/office/powerpoint/2010/main" val="1345652572"/>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xample: Bullets only">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594360" y="594360"/>
            <a:ext cx="10972800" cy="1325563"/>
          </a:xfrm>
          <a:prstGeom prst="rect">
            <a:avLst/>
          </a:prstGeom>
        </p:spPr>
        <p:txBody>
          <a:bodyPr anchor="ctr" anchorCtr="0"/>
          <a:lstStyle>
            <a:lvl1pPr algn="ctr">
              <a:lnSpc>
                <a:spcPts val="4400"/>
              </a:lnSpc>
              <a:defRPr sz="4500" b="1" baseline="0">
                <a:solidFill>
                  <a:srgbClr val="00416A"/>
                </a:solidFill>
                <a:latin typeface="Arial Narrow" panose="020B0606020202030204" pitchFamily="34" charset="0"/>
              </a:defRPr>
            </a:lvl1pPr>
          </a:lstStyle>
          <a:p>
            <a:r>
              <a:rPr lang="en-US" dirty="0"/>
              <a:t>Example: bullets only</a:t>
            </a:r>
            <a:br>
              <a:rPr lang="en-US" dirty="0"/>
            </a:br>
            <a:r>
              <a:rPr lang="en-US" dirty="0"/>
              <a:t>Click here to edit headline</a:t>
            </a:r>
          </a:p>
        </p:txBody>
      </p:sp>
      <p:sp>
        <p:nvSpPr>
          <p:cNvPr id="4" name="Content Placeholder 2"/>
          <p:cNvSpPr>
            <a:spLocks noGrp="1"/>
          </p:cNvSpPr>
          <p:nvPr>
            <p:ph idx="1" hasCustomPrompt="1"/>
          </p:nvPr>
        </p:nvSpPr>
        <p:spPr>
          <a:xfrm>
            <a:off x="594360" y="2286000"/>
            <a:ext cx="10972800" cy="3493363"/>
          </a:xfrm>
          <a:prstGeom prst="rect">
            <a:avLst/>
          </a:prstGeom>
        </p:spPr>
        <p:txBody>
          <a:bodyPr/>
          <a:lstStyle>
            <a:lvl1pPr>
              <a:spcBef>
                <a:spcPts val="0"/>
              </a:spcBef>
              <a:defRPr sz="3200" baseline="0">
                <a:solidFill>
                  <a:srgbClr val="00416A"/>
                </a:solidFill>
                <a:latin typeface="Arial Narrow" panose="020B0606020202030204" pitchFamily="34" charset="0"/>
              </a:defRPr>
            </a:lvl1pPr>
            <a:lvl2pPr marL="685800" indent="-228600">
              <a:buFont typeface="Wingdings" panose="05000000000000000000" pitchFamily="2" charset="2"/>
              <a:buChar char="§"/>
              <a:defRPr sz="2800" baseline="0">
                <a:solidFill>
                  <a:srgbClr val="802F2D"/>
                </a:solidFill>
                <a:latin typeface="Arial Narrow" panose="020B0606020202030204" pitchFamily="34" charset="0"/>
              </a:defRPr>
            </a:lvl2pPr>
            <a:lvl3pPr>
              <a:defRPr sz="2400" baseline="0">
                <a:solidFill>
                  <a:srgbClr val="00416A"/>
                </a:solidFill>
                <a:latin typeface="Arial Narrow" panose="020B0606020202030204" pitchFamily="34" charset="0"/>
              </a:defRPr>
            </a:lvl3pPr>
            <a:lvl4pPr marL="1657350" indent="-285750">
              <a:buFont typeface="Wingdings" panose="05000000000000000000" pitchFamily="2" charset="2"/>
              <a:buChar char="§"/>
              <a:defRPr sz="2200" baseline="0">
                <a:solidFill>
                  <a:srgbClr val="802F2D"/>
                </a:solidFill>
                <a:latin typeface="Arial Narrow" panose="020B0606020202030204" pitchFamily="34" charset="0"/>
              </a:defRPr>
            </a:lvl4pPr>
            <a:lvl5pPr>
              <a:defRPr>
                <a:solidFill>
                  <a:schemeClr val="bg1"/>
                </a:solidFill>
                <a:latin typeface="Arial Narrow" panose="020B0606020202030204" pitchFamily="34" charset="0"/>
              </a:defRPr>
            </a:lvl5pPr>
          </a:lstStyle>
          <a:p>
            <a:pPr lvl="0"/>
            <a:r>
              <a:rPr lang="en-US" dirty="0"/>
              <a:t>Click here to edit bullet 1</a:t>
            </a:r>
          </a:p>
          <a:p>
            <a:pPr lvl="1"/>
            <a:r>
              <a:rPr lang="en-US" dirty="0"/>
              <a:t>Click here to edit bullet 2</a:t>
            </a:r>
          </a:p>
          <a:p>
            <a:pPr lvl="2"/>
            <a:r>
              <a:rPr lang="en-US" dirty="0"/>
              <a:t>Click here to edit bullet 3</a:t>
            </a:r>
          </a:p>
          <a:p>
            <a:pPr lvl="3"/>
            <a:r>
              <a:rPr lang="en-US" dirty="0"/>
              <a:t>Click here to edit bullet 4</a:t>
            </a:r>
          </a:p>
        </p:txBody>
      </p:sp>
    </p:spTree>
    <p:extLst>
      <p:ext uri="{BB962C8B-B14F-4D97-AF65-F5344CB8AC3E}">
        <p14:creationId xmlns:p14="http://schemas.microsoft.com/office/powerpoint/2010/main" val="457125490"/>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xample picture or graph">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594360" y="594360"/>
            <a:ext cx="10972800" cy="1270528"/>
          </a:xfrm>
          <a:prstGeom prst="rect">
            <a:avLst/>
          </a:prstGeom>
        </p:spPr>
        <p:txBody>
          <a:bodyPr anchor="ctr" anchorCtr="0"/>
          <a:lstStyle>
            <a:lvl1pPr algn="ctr">
              <a:lnSpc>
                <a:spcPts val="4400"/>
              </a:lnSpc>
              <a:defRPr sz="4500" b="1" baseline="0">
                <a:solidFill>
                  <a:srgbClr val="00416A"/>
                </a:solidFill>
                <a:latin typeface="Arial Narrow" panose="020B0606020202030204" pitchFamily="34" charset="0"/>
              </a:defRPr>
            </a:lvl1pPr>
          </a:lstStyle>
          <a:p>
            <a:r>
              <a:rPr lang="en-US" dirty="0"/>
              <a:t>Example: picture or graph only</a:t>
            </a:r>
            <a:br>
              <a:rPr lang="en-US" dirty="0"/>
            </a:br>
            <a:r>
              <a:rPr lang="en-US" dirty="0"/>
              <a:t>Click here to edit headline</a:t>
            </a:r>
          </a:p>
        </p:txBody>
      </p:sp>
      <p:sp>
        <p:nvSpPr>
          <p:cNvPr id="4" name="Text Placeholder 2"/>
          <p:cNvSpPr>
            <a:spLocks noGrp="1"/>
          </p:cNvSpPr>
          <p:nvPr>
            <p:ph type="body" idx="1" hasCustomPrompt="1"/>
          </p:nvPr>
        </p:nvSpPr>
        <p:spPr>
          <a:xfrm>
            <a:off x="594360" y="1930401"/>
            <a:ext cx="10972800" cy="457200"/>
          </a:xfrm>
          <a:prstGeom prst="rect">
            <a:avLst/>
          </a:prstGeom>
        </p:spPr>
        <p:txBody>
          <a:bodyPr anchor="t" anchorCtr="0"/>
          <a:lstStyle>
            <a:lvl1pPr marL="0" indent="0" algn="ctr">
              <a:lnSpc>
                <a:spcPts val="3400"/>
              </a:lnSpc>
              <a:spcBef>
                <a:spcPts val="0"/>
              </a:spcBef>
              <a:buNone/>
              <a:defRPr sz="3600" b="1">
                <a:solidFill>
                  <a:srgbClr val="802F2D"/>
                </a:solidFill>
                <a:latin typeface="Arial Narrow" panose="020B0606020202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here to edit subhead</a:t>
            </a:r>
          </a:p>
        </p:txBody>
      </p:sp>
      <p:sp>
        <p:nvSpPr>
          <p:cNvPr id="5" name="Picture Placeholder 8"/>
          <p:cNvSpPr>
            <a:spLocks noGrp="1"/>
          </p:cNvSpPr>
          <p:nvPr>
            <p:ph type="pic" sz="quarter" idx="14" hasCustomPrompt="1"/>
          </p:nvPr>
        </p:nvSpPr>
        <p:spPr>
          <a:xfrm>
            <a:off x="594360" y="2743200"/>
            <a:ext cx="10972800" cy="3187083"/>
          </a:xfrm>
          <a:prstGeom prst="rect">
            <a:avLst/>
          </a:prstGeom>
          <a:effectLst>
            <a:outerShdw blurRad="101600" algn="tl" rotWithShape="0">
              <a:schemeClr val="tx2">
                <a:lumMod val="50000"/>
                <a:alpha val="70000"/>
              </a:schemeClr>
            </a:outerShdw>
          </a:effectLst>
        </p:spPr>
        <p:txBody>
          <a:bodyPr tIns="914400"/>
          <a:lstStyle>
            <a:lvl1pPr marL="0" indent="0" algn="ctr">
              <a:lnSpc>
                <a:spcPts val="2700"/>
              </a:lnSpc>
              <a:spcBef>
                <a:spcPts val="0"/>
              </a:spcBef>
              <a:buNone/>
              <a:defRPr sz="2400" baseline="0">
                <a:solidFill>
                  <a:srgbClr val="00416A"/>
                </a:solidFill>
                <a:latin typeface="Arial Narrow" panose="020B0606020202030204" pitchFamily="34" charset="0"/>
              </a:defRPr>
            </a:lvl1pPr>
          </a:lstStyle>
          <a:p>
            <a:r>
              <a:rPr lang="en-US" dirty="0"/>
              <a:t>Double click on icon below to insert picture</a:t>
            </a:r>
          </a:p>
        </p:txBody>
      </p:sp>
    </p:spTree>
    <p:extLst>
      <p:ext uri="{BB962C8B-B14F-4D97-AF65-F5344CB8AC3E}">
        <p14:creationId xmlns:p14="http://schemas.microsoft.com/office/powerpoint/2010/main" val="3608552125"/>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4.xml"/><Relationship Id="rId1" Type="http://schemas.openxmlformats.org/officeDocument/2006/relationships/slideLayout" Target="../slideLayouts/slideLayout4.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5.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image" Target="../media/image5.png"/><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image" Target="../media/image4.png"/><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theme" Target="../theme/theme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7B1E55E5-42DA-4CD3-B807-BB79F70BBBC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0"/>
            <a:ext cx="12252563" cy="6890273"/>
          </a:xfrm>
          <a:prstGeom prst="rect">
            <a:avLst/>
          </a:prstGeom>
        </p:spPr>
      </p:pic>
      <p:sp>
        <p:nvSpPr>
          <p:cNvPr id="3" name="bottom-blue-band">
            <a:extLst>
              <a:ext uri="{FF2B5EF4-FFF2-40B4-BE49-F238E27FC236}">
                <a16:creationId xmlns:a16="http://schemas.microsoft.com/office/drawing/2014/main" id="{3FD157BE-396F-4442-A841-88226B27E6D7}"/>
              </a:ext>
            </a:extLst>
          </p:cNvPr>
          <p:cNvSpPr/>
          <p:nvPr userDrawn="1"/>
        </p:nvSpPr>
        <p:spPr>
          <a:xfrm>
            <a:off x="-1" y="-1"/>
            <a:ext cx="12252560" cy="6890273"/>
          </a:xfrm>
          <a:prstGeom prst="rect">
            <a:avLst/>
          </a:prstGeom>
          <a:solidFill>
            <a:srgbClr val="004680"/>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84988399"/>
      </p:ext>
    </p:extLst>
  </p:cSld>
  <p:clrMap bg1="lt1" tx1="dk1" bg2="lt2" tx2="dk2" accent1="accent1" accent2="accent2" accent3="accent3" accent4="accent4" accent5="accent5" accent6="accent6" hlink="hlink" folHlink="folHlink"/>
  <p:sldLayoutIdLst>
    <p:sldLayoutId id="2147483697" r:id="rId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bottom-blue-band">
            <a:extLst>
              <a:ext uri="{FF2B5EF4-FFF2-40B4-BE49-F238E27FC236}">
                <a16:creationId xmlns:a16="http://schemas.microsoft.com/office/drawing/2014/main" id="{832469CB-5E78-4509-A575-3C6C8E0887F5}"/>
              </a:ext>
            </a:extLst>
          </p:cNvPr>
          <p:cNvSpPr/>
          <p:nvPr userDrawn="1"/>
        </p:nvSpPr>
        <p:spPr>
          <a:xfrm>
            <a:off x="-1" y="-1"/>
            <a:ext cx="12252560" cy="6890273"/>
          </a:xfrm>
          <a:prstGeom prst="rect">
            <a:avLst/>
          </a:prstGeom>
          <a:solidFill>
            <a:srgbClr val="004680"/>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52064264"/>
      </p:ext>
    </p:extLst>
  </p:cSld>
  <p:clrMap bg1="lt1" tx1="dk1" bg2="lt2" tx2="dk2" accent1="accent1" accent2="accent2" accent3="accent3" accent4="accent4" accent5="accent5" accent6="accent6" hlink="hlink" folHlink="folHlink"/>
  <p:sldLayoutIdLst>
    <p:sldLayoutId id="2147483671" r:id="rId1"/>
  </p:sldLayoutIdLst>
  <p:transition spd="slow">
    <p:fade/>
  </p:transition>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bottom-gray-band">
            <a:extLst>
              <a:ext uri="{FF2B5EF4-FFF2-40B4-BE49-F238E27FC236}">
                <a16:creationId xmlns:a16="http://schemas.microsoft.com/office/drawing/2014/main" id="{90960825-3252-43F0-A755-670ABD161C16}"/>
              </a:ext>
            </a:extLst>
          </p:cNvPr>
          <p:cNvSpPr>
            <a:spLocks noChangeAspect="1"/>
          </p:cNvSpPr>
          <p:nvPr userDrawn="1"/>
        </p:nvSpPr>
        <p:spPr>
          <a:xfrm>
            <a:off x="0" y="-9144"/>
            <a:ext cx="12200878" cy="6867144"/>
          </a:xfrm>
          <a:prstGeom prst="rect">
            <a:avLst/>
          </a:prstGeom>
          <a:solidFill>
            <a:srgbClr val="E6E6E6"/>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A5739E91-6C5E-48DE-B11E-A3403681A54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80560" y="718073"/>
            <a:ext cx="3200400" cy="3200400"/>
          </a:xfrm>
          <a:prstGeom prst="rect">
            <a:avLst/>
          </a:prstGeom>
          <a:ln>
            <a:noFill/>
          </a:ln>
          <a:effectLst/>
        </p:spPr>
      </p:pic>
    </p:spTree>
    <p:extLst>
      <p:ext uri="{BB962C8B-B14F-4D97-AF65-F5344CB8AC3E}">
        <p14:creationId xmlns:p14="http://schemas.microsoft.com/office/powerpoint/2010/main" val="3456411752"/>
      </p:ext>
    </p:extLst>
  </p:cSld>
  <p:clrMap bg1="lt1" tx1="dk1" bg2="lt2" tx2="dk2" accent1="accent1" accent2="accent2" accent3="accent3" accent4="accent4" accent5="accent5" accent6="accent6" hlink="hlink" folHlink="folHlink"/>
  <p:sldLayoutIdLst>
    <p:sldLayoutId id="2147483687" r:id="rId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bottom-gray-band">
            <a:extLst>
              <a:ext uri="{FF2B5EF4-FFF2-40B4-BE49-F238E27FC236}">
                <a16:creationId xmlns:a16="http://schemas.microsoft.com/office/drawing/2014/main" id="{792AF2F4-EB2A-4703-9255-84109C7FEFB6}"/>
              </a:ext>
            </a:extLst>
          </p:cNvPr>
          <p:cNvSpPr>
            <a:spLocks noChangeAspect="1"/>
          </p:cNvSpPr>
          <p:nvPr userDrawn="1"/>
        </p:nvSpPr>
        <p:spPr>
          <a:xfrm>
            <a:off x="0" y="0"/>
            <a:ext cx="12200878" cy="6867144"/>
          </a:xfrm>
          <a:prstGeom prst="rect">
            <a:avLst/>
          </a:prstGeom>
          <a:solidFill>
            <a:srgbClr val="E6E6E6"/>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b="1" dirty="0"/>
          </a:p>
        </p:txBody>
      </p:sp>
      <p:pic>
        <p:nvPicPr>
          <p:cNvPr id="16" name="Picture 15">
            <a:extLst>
              <a:ext uri="{FF2B5EF4-FFF2-40B4-BE49-F238E27FC236}">
                <a16:creationId xmlns:a16="http://schemas.microsoft.com/office/drawing/2014/main" id="{E41024B5-58D6-4BAB-827C-0BBE167D744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295900" y="403521"/>
            <a:ext cx="1600200" cy="1600200"/>
          </a:xfrm>
          <a:prstGeom prst="rect">
            <a:avLst/>
          </a:prstGeom>
          <a:effectLst/>
        </p:spPr>
      </p:pic>
    </p:spTree>
    <p:extLst>
      <p:ext uri="{BB962C8B-B14F-4D97-AF65-F5344CB8AC3E}">
        <p14:creationId xmlns:p14="http://schemas.microsoft.com/office/powerpoint/2010/main" val="4177496451"/>
      </p:ext>
    </p:extLst>
  </p:cSld>
  <p:clrMap bg1="lt1" tx1="dk1" bg2="lt2" tx2="dk2" accent1="accent1" accent2="accent2" accent3="accent3" accent4="accent4" accent5="accent5" accent6="accent6" hlink="hlink" folHlink="folHlink"/>
  <p:sldLayoutIdLst>
    <p:sldLayoutId id="2147483689" r:id="rId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bottom-gray-band">
            <a:extLst>
              <a:ext uri="{FF2B5EF4-FFF2-40B4-BE49-F238E27FC236}">
                <a16:creationId xmlns:a16="http://schemas.microsoft.com/office/drawing/2014/main" id="{2A9F5B3C-B025-418C-A3E7-6F635E97671E}"/>
              </a:ext>
            </a:extLst>
          </p:cNvPr>
          <p:cNvSpPr>
            <a:spLocks noChangeAspect="1"/>
          </p:cNvSpPr>
          <p:nvPr userDrawn="1"/>
        </p:nvSpPr>
        <p:spPr>
          <a:xfrm>
            <a:off x="-8878" y="-9939"/>
            <a:ext cx="12200878" cy="6867144"/>
          </a:xfrm>
          <a:prstGeom prst="rect">
            <a:avLst/>
          </a:prstGeom>
          <a:solidFill>
            <a:srgbClr val="E6E6E6"/>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b="1" dirty="0"/>
          </a:p>
        </p:txBody>
      </p:sp>
    </p:spTree>
    <p:extLst>
      <p:ext uri="{BB962C8B-B14F-4D97-AF65-F5344CB8AC3E}">
        <p14:creationId xmlns:p14="http://schemas.microsoft.com/office/powerpoint/2010/main" val="3535583235"/>
      </p:ext>
    </p:extLst>
  </p:cSld>
  <p:clrMap bg1="lt1" tx1="dk1" bg2="lt2" tx2="dk2" accent1="accent1" accent2="accent2" accent3="accent3" accent4="accent4" accent5="accent5" accent6="accent6" hlink="hlink" folHlink="folHlink"/>
  <p:sldLayoutIdLst>
    <p:sldLayoutId id="2147483691" r:id="rId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bottom-gray-band">
            <a:extLst>
              <a:ext uri="{FF2B5EF4-FFF2-40B4-BE49-F238E27FC236}">
                <a16:creationId xmlns:a16="http://schemas.microsoft.com/office/drawing/2014/main" id="{D51A15C8-6024-4F01-A045-F8F892FB4E2E}"/>
              </a:ext>
            </a:extLst>
          </p:cNvPr>
          <p:cNvSpPr>
            <a:spLocks noChangeAspect="1"/>
          </p:cNvSpPr>
          <p:nvPr userDrawn="1"/>
        </p:nvSpPr>
        <p:spPr>
          <a:xfrm>
            <a:off x="0" y="-9940"/>
            <a:ext cx="12200878" cy="6867144"/>
          </a:xfrm>
          <a:prstGeom prst="rect">
            <a:avLst/>
          </a:prstGeom>
          <a:solidFill>
            <a:srgbClr val="E6E6E6"/>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b="1" dirty="0"/>
          </a:p>
        </p:txBody>
      </p:sp>
    </p:spTree>
    <p:extLst>
      <p:ext uri="{BB962C8B-B14F-4D97-AF65-F5344CB8AC3E}">
        <p14:creationId xmlns:p14="http://schemas.microsoft.com/office/powerpoint/2010/main" val="2743761763"/>
      </p:ext>
    </p:extLst>
  </p:cSld>
  <p:clrMap bg1="lt1" tx1="dk1" bg2="lt2" tx2="dk2" accent1="accent1" accent2="accent2" accent3="accent3" accent4="accent4" accent5="accent5" accent6="accent6" hlink="hlink" folHlink="folHlink"/>
  <p:sldLayoutIdLst>
    <p:sldLayoutId id="2147483683" r:id="rId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7" name="bottom-gray-band">
            <a:extLst>
              <a:ext uri="{FF2B5EF4-FFF2-40B4-BE49-F238E27FC236}">
                <a16:creationId xmlns:a16="http://schemas.microsoft.com/office/drawing/2014/main" id="{91F5F483-CA5D-4C55-A53A-FA2A6E9F7157}"/>
              </a:ext>
            </a:extLst>
          </p:cNvPr>
          <p:cNvSpPr>
            <a:spLocks noChangeAspect="1"/>
          </p:cNvSpPr>
          <p:nvPr userDrawn="1"/>
        </p:nvSpPr>
        <p:spPr>
          <a:xfrm>
            <a:off x="0" y="-9144"/>
            <a:ext cx="12200878" cy="6867144"/>
          </a:xfrm>
          <a:prstGeom prst="rect">
            <a:avLst/>
          </a:prstGeom>
          <a:solidFill>
            <a:srgbClr val="E6E6E6"/>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b="1" dirty="0"/>
          </a:p>
        </p:txBody>
      </p:sp>
      <p:sp>
        <p:nvSpPr>
          <p:cNvPr id="6" name="bottom-gray-band">
            <a:extLst>
              <a:ext uri="{FF2B5EF4-FFF2-40B4-BE49-F238E27FC236}">
                <a16:creationId xmlns:a16="http://schemas.microsoft.com/office/drawing/2014/main" id="{28703C23-698D-4A63-AC95-A55044E9E48B}"/>
              </a:ext>
            </a:extLst>
          </p:cNvPr>
          <p:cNvSpPr/>
          <p:nvPr userDrawn="1"/>
        </p:nvSpPr>
        <p:spPr>
          <a:xfrm>
            <a:off x="-8878" y="6089188"/>
            <a:ext cx="12200878" cy="777240"/>
          </a:xfrm>
          <a:prstGeom prst="rect">
            <a:avLst/>
          </a:prstGeom>
          <a:solidFill>
            <a:srgbClr val="7B7B7B">
              <a:alpha val="20000"/>
            </a:srgb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7" name="Picture 6" descr="A picture containing icon&#10;&#10;Description automatically generated">
            <a:extLst>
              <a:ext uri="{FF2B5EF4-FFF2-40B4-BE49-F238E27FC236}">
                <a16:creationId xmlns:a16="http://schemas.microsoft.com/office/drawing/2014/main" id="{03037D68-9AF3-4536-8B59-FC7990D2F0EC}"/>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1125748" y="6292836"/>
            <a:ext cx="5132842" cy="347473"/>
          </a:xfrm>
          <a:prstGeom prst="rect">
            <a:avLst/>
          </a:prstGeom>
        </p:spPr>
      </p:pic>
      <p:pic>
        <p:nvPicPr>
          <p:cNvPr id="8" name="red-blue-dot-logo">
            <a:extLst>
              <a:ext uri="{FF2B5EF4-FFF2-40B4-BE49-F238E27FC236}">
                <a16:creationId xmlns:a16="http://schemas.microsoft.com/office/drawing/2014/main" id="{44F0CF3F-708A-4352-9917-BB12635CCAC6}"/>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228600" y="6163238"/>
            <a:ext cx="621792" cy="621792"/>
          </a:xfrm>
          <a:prstGeom prst="rect">
            <a:avLst/>
          </a:prstGeom>
          <a:effectLst/>
        </p:spPr>
      </p:pic>
    </p:spTree>
    <p:extLst>
      <p:ext uri="{BB962C8B-B14F-4D97-AF65-F5344CB8AC3E}">
        <p14:creationId xmlns:p14="http://schemas.microsoft.com/office/powerpoint/2010/main" val="2417235140"/>
      </p:ext>
    </p:extLst>
  </p:cSld>
  <p:clrMap bg1="lt1" tx1="dk1" bg2="lt2" tx2="dk2" accent1="accent1" accent2="accent2" accent3="accent3" accent4="accent4" accent5="accent5" accent6="accent6" hlink="hlink" folHlink="folHlink"/>
  <p:sldLayoutIdLst>
    <p:sldLayoutId id="2147483660" r:id="rId1"/>
    <p:sldLayoutId id="2147483657" r:id="rId2"/>
    <p:sldLayoutId id="2147483661" r:id="rId3"/>
    <p:sldLayoutId id="2147483658" r:id="rId4"/>
    <p:sldLayoutId id="2147483659" r:id="rId5"/>
    <p:sldLayoutId id="2147483663" r:id="rId6"/>
    <p:sldLayoutId id="2147483698" r:id="rId7"/>
    <p:sldLayoutId id="2147483699" r:id="rId8"/>
    <p:sldLayoutId id="2147483700" r:id="rId9"/>
    <p:sldLayoutId id="2147483701" r:id="rId10"/>
  </p:sldLayoutIdLst>
  <p:transition spd="slow">
    <p:fade/>
  </p:transition>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bottom-gray-band">
            <a:extLst>
              <a:ext uri="{FF2B5EF4-FFF2-40B4-BE49-F238E27FC236}">
                <a16:creationId xmlns:a16="http://schemas.microsoft.com/office/drawing/2014/main" id="{E013839C-D24C-4F7D-B128-E207CE572FAE}"/>
              </a:ext>
            </a:extLst>
          </p:cNvPr>
          <p:cNvSpPr>
            <a:spLocks noChangeAspect="1"/>
          </p:cNvSpPr>
          <p:nvPr userDrawn="1"/>
        </p:nvSpPr>
        <p:spPr>
          <a:xfrm>
            <a:off x="-8878" y="-9939"/>
            <a:ext cx="12200878" cy="6867144"/>
          </a:xfrm>
          <a:prstGeom prst="rect">
            <a:avLst/>
          </a:prstGeom>
          <a:solidFill>
            <a:srgbClr val="E6E6E6"/>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b="1" dirty="0"/>
          </a:p>
        </p:txBody>
      </p:sp>
    </p:spTree>
    <p:extLst>
      <p:ext uri="{BB962C8B-B14F-4D97-AF65-F5344CB8AC3E}">
        <p14:creationId xmlns:p14="http://schemas.microsoft.com/office/powerpoint/2010/main" val="1477392754"/>
      </p:ext>
    </p:extLst>
  </p:cSld>
  <p:clrMap bg1="lt1" tx1="dk1" bg2="lt2" tx2="dk2" accent1="accent1" accent2="accent2" accent3="accent3" accent4="accent4" accent5="accent5" accent6="accent6" hlink="hlink" folHlink="folHlink"/>
  <p:sldLayoutIdLst>
    <p:sldLayoutId id="2147483679" r:id="rId1"/>
  </p:sldLayoutIdLst>
  <p:transition spd="slow">
    <p:fade/>
  </p:transition>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4.xm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hyperlink" Target="Examples/00%20Waukesha%20Bypass%20Baseline%20Extra%20Columns.pdf" TargetMode="External"/><Relationship Id="rId2" Type="http://schemas.openxmlformats.org/officeDocument/2006/relationships/notesSlide" Target="../notesSlides/notesSlide25.xml"/><Relationship Id="rId1" Type="http://schemas.openxmlformats.org/officeDocument/2006/relationships/slideLayout" Target="../slideLayouts/slideLayout16.xml"/><Relationship Id="rId6" Type="http://schemas.openxmlformats.org/officeDocument/2006/relationships/image" Target="../media/image20.png"/><Relationship Id="rId5" Type="http://schemas.openxmlformats.org/officeDocument/2006/relationships/hyperlink" Target="Examples/00%20Waukesha%20Bypass%20Baseline.pdf" TargetMode="External"/><Relationship Id="rId4" Type="http://schemas.openxmlformats.org/officeDocument/2006/relationships/image" Target="../media/image19.png"/></Relationships>
</file>

<file path=ppt/slides/_rels/slide26.xml.rels><?xml version="1.0" encoding="UTF-8" standalone="yes"?>
<Relationships xmlns="http://schemas.openxmlformats.org/package/2006/relationships"><Relationship Id="rId3" Type="http://schemas.openxmlformats.org/officeDocument/2006/relationships/hyperlink" Target="Examples/22%20Spec%20-%20108%20Prosecution%20and%20Progress%20-%20ss-01-08.pdf" TargetMode="External"/><Relationship Id="rId2" Type="http://schemas.openxmlformats.org/officeDocument/2006/relationships/notesSlide" Target="../notesSlides/notesSlide26.xml"/><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hyperlink" Target="Examples/Pages%20from%2020201208015proposal.pdf" TargetMode="External"/><Relationship Id="rId2" Type="http://schemas.openxmlformats.org/officeDocument/2006/relationships/notesSlide" Target="../notesSlides/notesSlide28.xml"/><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hyperlink" Target="Examples/Anticipated%20Weather.pdf" TargetMode="External"/><Relationship Id="rId7" Type="http://schemas.openxmlformats.org/officeDocument/2006/relationships/image" Target="../media/image21.png"/><Relationship Id="rId2" Type="http://schemas.openxmlformats.org/officeDocument/2006/relationships/notesSlide" Target="../notesSlides/notesSlide33.xml"/><Relationship Id="rId1" Type="http://schemas.openxmlformats.org/officeDocument/2006/relationships/slideLayout" Target="../slideLayouts/slideLayout14.xml"/><Relationship Id="rId6" Type="http://schemas.openxmlformats.org/officeDocument/2006/relationships/hyperlink" Target="Examples/Adverse%20Weather%20Zoo%20IC%20North%20Proposal.pdf" TargetMode="External"/><Relationship Id="rId5" Type="http://schemas.openxmlformats.org/officeDocument/2006/relationships/hyperlink" Target="Examples/02%20Waukesha%20Bypass%20Weather%20Exclusion.pdf" TargetMode="External"/><Relationship Id="rId4" Type="http://schemas.openxmlformats.org/officeDocument/2006/relationships/hyperlink" Target="Examples/Calendars.pdf"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4.xml"/><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3" Type="http://schemas.openxmlformats.org/officeDocument/2006/relationships/hyperlink" Target="Examples/NS04%20Schedule%20Template.pdf" TargetMode="External"/><Relationship Id="rId7" Type="http://schemas.openxmlformats.org/officeDocument/2006/relationships/hyperlink" Target="Examples/04%20Logic%20and%20Sequence.pdf" TargetMode="External"/><Relationship Id="rId2" Type="http://schemas.openxmlformats.org/officeDocument/2006/relationships/notesSlide" Target="../notesSlides/notesSlide35.xml"/><Relationship Id="rId1" Type="http://schemas.openxmlformats.org/officeDocument/2006/relationships/slideLayout" Target="../slideLayouts/slideLayout16.xml"/><Relationship Id="rId6" Type="http://schemas.openxmlformats.org/officeDocument/2006/relationships/hyperlink" Target="Examples/03%20Utilities%20and%20Work%20by%20Others.pdf" TargetMode="External"/><Relationship Id="rId5" Type="http://schemas.openxmlformats.org/officeDocument/2006/relationships/hyperlink" Target="Examples/Utility%20Activities%20-%20IH%2043%20N-S%20Capitol%20to%20Hampton%20BL05%20-%20210817.pdf" TargetMode="External"/><Relationship Id="rId4" Type="http://schemas.openxmlformats.org/officeDocument/2006/relationships/hyperlink" Target="Examples/Submittal%20Procurement%20Activities%20-%20Zoo%20IC%20North%20Leg%20BL%20R4%20-%20210505.pdf"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Examples/Activities%20with%20Constraints%20-%20IH%2043%20N-S%20Capitol%20to%20Hampton%20BL05%20-%20210817.pdf" TargetMode="External"/><Relationship Id="rId7" Type="http://schemas.openxmlformats.org/officeDocument/2006/relationships/image" Target="../media/image23.jpeg"/><Relationship Id="rId2" Type="http://schemas.openxmlformats.org/officeDocument/2006/relationships/notesSlide" Target="../notesSlides/notesSlide36.xml"/><Relationship Id="rId1" Type="http://schemas.openxmlformats.org/officeDocument/2006/relationships/slideLayout" Target="../slideLayouts/slideLayout14.xml"/><Relationship Id="rId6" Type="http://schemas.openxmlformats.org/officeDocument/2006/relationships/hyperlink" Target="Examples/Crew%20Resources.pdf" TargetMode="External"/><Relationship Id="rId5" Type="http://schemas.openxmlformats.org/officeDocument/2006/relationships/hyperlink" Target="Examples/06%20Equip%20Workforce%20Req.pdf" TargetMode="External"/><Relationship Id="rId4" Type="http://schemas.openxmlformats.org/officeDocument/2006/relationships/hyperlink" Target="Examples/05.2%20Level%20of%20Detail.pdf"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Examples/Calendars.pdf" TargetMode="External"/><Relationship Id="rId2" Type="http://schemas.openxmlformats.org/officeDocument/2006/relationships/notesSlide" Target="../notesSlides/notesSlide37.xml"/><Relationship Id="rId1" Type="http://schemas.openxmlformats.org/officeDocument/2006/relationships/slideLayout" Target="../slideLayouts/slideLayout16.xml"/><Relationship Id="rId4" Type="http://schemas.openxmlformats.org/officeDocument/2006/relationships/hyperlink" Target="Examples/Holiday%20Work%20Restrictions.pdf" TargetMode="Externa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0.xml"/><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notesSlide" Target="../notesSlides/notesSlide41.xml"/><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3" Type="http://schemas.openxmlformats.org/officeDocument/2006/relationships/hyperlink" Target="Examples/07%20Logic%20Forced%20Critical%20Path.pdf" TargetMode="External"/><Relationship Id="rId2" Type="http://schemas.openxmlformats.org/officeDocument/2006/relationships/notesSlide" Target="../notesSlides/notesSlide42.xml"/><Relationship Id="rId1" Type="http://schemas.openxmlformats.org/officeDocument/2006/relationships/slideLayout" Target="../slideLayouts/slideLayout14.xml"/><Relationship Id="rId5" Type="http://schemas.microsoft.com/office/2007/relationships/hdphoto" Target="../media/hdphoto1.wdp"/><Relationship Id="rId4" Type="http://schemas.openxmlformats.org/officeDocument/2006/relationships/image" Target="../media/image26.png"/></Relationships>
</file>

<file path=ppt/slides/_rels/slide43.xml.rels><?xml version="1.0" encoding="UTF-8" standalone="yes"?>
<Relationships xmlns="http://schemas.openxmlformats.org/package/2006/relationships"><Relationship Id="rId3" Type="http://schemas.openxmlformats.org/officeDocument/2006/relationships/hyperlink" Target="Examples/Waukesha%20Bypass%20Design%20Stage%202B.pdf" TargetMode="External"/><Relationship Id="rId2" Type="http://schemas.openxmlformats.org/officeDocument/2006/relationships/notesSlide" Target="../notesSlides/notesSlide43.xml"/><Relationship Id="rId1" Type="http://schemas.openxmlformats.org/officeDocument/2006/relationships/slideLayout" Target="../slideLayouts/slideLayout16.xml"/><Relationship Id="rId5" Type="http://schemas.openxmlformats.org/officeDocument/2006/relationships/hyperlink" Target="Examples/Waukesha%20Bypass%20Stage%202B%20Actual.pdf" TargetMode="External"/><Relationship Id="rId4" Type="http://schemas.openxmlformats.org/officeDocument/2006/relationships/hyperlink" Target="Examples/Waukesha%20Bypass%20Contactor%20Stage%202B.pdf" TargetMode="Externa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6.xml"/></Relationships>
</file>

<file path=ppt/slides/_rels/slide45.xml.rels><?xml version="1.0" encoding="UTF-8" standalone="yes"?>
<Relationships xmlns="http://schemas.openxmlformats.org/package/2006/relationships"><Relationship Id="rId3" Type="http://schemas.openxmlformats.org/officeDocument/2006/relationships/hyperlink" Target="Examples/IH%2043%20N-S%20County%20Line%20Rd%20IC%20BL%20Review%20220404.pdf" TargetMode="External"/><Relationship Id="rId7" Type="http://schemas.openxmlformats.org/officeDocument/2006/relationships/image" Target="../media/image30.tmp"/><Relationship Id="rId2" Type="http://schemas.openxmlformats.org/officeDocument/2006/relationships/notesSlide" Target="../notesSlides/notesSlide45.xml"/><Relationship Id="rId1" Type="http://schemas.openxmlformats.org/officeDocument/2006/relationships/slideLayout" Target="../slideLayouts/slideLayout12.xml"/><Relationship Id="rId6" Type="http://schemas.openxmlformats.org/officeDocument/2006/relationships/image" Target="../media/image29.tmp"/><Relationship Id="rId5" Type="http://schemas.openxmlformats.org/officeDocument/2006/relationships/image" Target="../media/image28.tmp"/><Relationship Id="rId4" Type="http://schemas.openxmlformats.org/officeDocument/2006/relationships/image" Target="../media/image27.tmp"/></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8.xml"/><Relationship Id="rId1" Type="http://schemas.openxmlformats.org/officeDocument/2006/relationships/slideLayout" Target="../slideLayouts/slideLayout15.xml"/></Relationships>
</file>

<file path=ppt/slides/_rels/slide4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49.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Examples/Data%20Date.pdf" TargetMode="External"/><Relationship Id="rId2" Type="http://schemas.openxmlformats.org/officeDocument/2006/relationships/notesSlide" Target="../notesSlides/notesSlide50.xml"/><Relationship Id="rId1" Type="http://schemas.openxmlformats.org/officeDocument/2006/relationships/slideLayout" Target="../slideLayouts/slideLayout16.xml"/><Relationship Id="rId6" Type="http://schemas.openxmlformats.org/officeDocument/2006/relationships/hyperlink" Target="Examples/Lack%20of%20Progress.pdf" TargetMode="External"/><Relationship Id="rId5" Type="http://schemas.openxmlformats.org/officeDocument/2006/relationships/hyperlink" Target="Examples/1229-04-76%20Schedule%20Changes%20(UP06%20vs.%20UP07).pdf" TargetMode="External"/><Relationship Id="rId4" Type="http://schemas.openxmlformats.org/officeDocument/2006/relationships/hyperlink" Target="Examples/Actual%20Dates.pdf" TargetMode="External"/></Relationships>
</file>

<file path=ppt/slides/_rels/slide51.xml.rels><?xml version="1.0" encoding="UTF-8" standalone="yes"?>
<Relationships xmlns="http://schemas.openxmlformats.org/package/2006/relationships"><Relationship Id="rId3" Type="http://schemas.openxmlformats.org/officeDocument/2006/relationships/hyperlink" Target="Examples/Comparison%20BL05%20Baseline%20-%20STH%2050%20August%20UP17%20-%20220913.pdf" TargetMode="External"/><Relationship Id="rId7" Type="http://schemas.openxmlformats.org/officeDocument/2006/relationships/hyperlink" Target="Examples/13.2%20Out-of-Sequence%20Progress.pdf" TargetMode="External"/><Relationship Id="rId2" Type="http://schemas.openxmlformats.org/officeDocument/2006/relationships/notesSlide" Target="../notesSlides/notesSlide51.xml"/><Relationship Id="rId1" Type="http://schemas.openxmlformats.org/officeDocument/2006/relationships/slideLayout" Target="../slideLayouts/slideLayout16.xml"/><Relationship Id="rId6" Type="http://schemas.openxmlformats.org/officeDocument/2006/relationships/hyperlink" Target="Examples/Longest%20Path%20-%20STH%2050%20August%20UP17%20-%20220913.pdf" TargetMode="External"/><Relationship Id="rId5" Type="http://schemas.openxmlformats.org/officeDocument/2006/relationships/hyperlink" Target="Examples/Float%20Path%204%20(1-1)%20to%20Complete%20Stage%208%20-%20STH%2050%20August%20UP17%20-%20220913.pdf" TargetMode="External"/><Relationship Id="rId4" Type="http://schemas.openxmlformats.org/officeDocument/2006/relationships/hyperlink" Target="Examples/Comparison%20UP16%20Update%20-%20STH%2050%20August%20UP17%20-%20220913.pdf" TargetMode="External"/></Relationships>
</file>

<file path=ppt/slides/_rels/slide52.xml.rels><?xml version="1.0" encoding="UTF-8" standalone="yes"?>
<Relationships xmlns="http://schemas.openxmlformats.org/package/2006/relationships"><Relationship Id="rId3" Type="http://schemas.openxmlformats.org/officeDocument/2006/relationships/hyperlink" Target="Examples/Sub%20276%20-%20STH%2050%20-%20CPM%20Narrative%20August%202022.pdf" TargetMode="External"/><Relationship Id="rId2" Type="http://schemas.openxmlformats.org/officeDocument/2006/relationships/notesSlide" Target="../notesSlides/notesSlide52.xml"/><Relationship Id="rId1" Type="http://schemas.openxmlformats.org/officeDocument/2006/relationships/slideLayout" Target="../slideLayouts/slideLayout14.xml"/><Relationship Id="rId5" Type="http://schemas.openxmlformats.org/officeDocument/2006/relationships/image" Target="../media/image33.jpeg"/><Relationship Id="rId4" Type="http://schemas.openxmlformats.org/officeDocument/2006/relationships/hyperlink" Target="Examples/Narrative%20Specification.pdf" TargetMode="External"/></Relationships>
</file>

<file path=ppt/slides/_rels/slide5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3.xml"/><Relationship Id="rId1" Type="http://schemas.openxmlformats.org/officeDocument/2006/relationships/slideLayout" Target="../slideLayouts/slideLayout16.xml"/><Relationship Id="rId4" Type="http://schemas.microsoft.com/office/2007/relationships/hdphoto" Target="../media/hdphoto2.wdp"/></Relationships>
</file>

<file path=ppt/slides/_rels/slide5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4.xml"/><Relationship Id="rId1" Type="http://schemas.openxmlformats.org/officeDocument/2006/relationships/slideLayout" Target="../slideLayouts/slideLayout14.xml"/><Relationship Id="rId4" Type="http://schemas.microsoft.com/office/2007/relationships/hdphoto" Target="../media/hdphoto3.wdp"/></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6.xml"/></Relationships>
</file>

<file path=ppt/slides/_rels/slide56.xml.rels><?xml version="1.0" encoding="UTF-8" standalone="yes"?>
<Relationships xmlns="http://schemas.openxmlformats.org/package/2006/relationships"><Relationship Id="rId3" Type="http://schemas.openxmlformats.org/officeDocument/2006/relationships/hyperlink" Target="Examples/Waukesha%20Bypass%20C-67-91.pdf" TargetMode="External"/><Relationship Id="rId2" Type="http://schemas.openxmlformats.org/officeDocument/2006/relationships/notesSlide" Target="../notesSlides/notesSlide56.xml"/><Relationship Id="rId1" Type="http://schemas.openxmlformats.org/officeDocument/2006/relationships/slideLayout" Target="../slideLayouts/slideLayout16.xml"/></Relationships>
</file>

<file path=ppt/slides/_rels/slide57.xml.rels><?xml version="1.0" encoding="UTF-8" standalone="yes"?>
<Relationships xmlns="http://schemas.openxmlformats.org/package/2006/relationships"><Relationship Id="rId3" Type="http://schemas.openxmlformats.org/officeDocument/2006/relationships/hyperlink" Target="Examples/Waukesha%20Bypass%20R-67-129.pdf" TargetMode="External"/><Relationship Id="rId2" Type="http://schemas.openxmlformats.org/officeDocument/2006/relationships/notesSlide" Target="../notesSlides/notesSlide57.xml"/><Relationship Id="rId1" Type="http://schemas.openxmlformats.org/officeDocument/2006/relationships/slideLayout" Target="../slideLayouts/slideLayout16.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6.xml"/></Relationships>
</file>

<file path=ppt/slides/_rels/slide59.xml.rels><?xml version="1.0" encoding="UTF-8" standalone="yes"?>
<Relationships xmlns="http://schemas.openxmlformats.org/package/2006/relationships"><Relationship Id="rId3" Type="http://schemas.openxmlformats.org/officeDocument/2006/relationships/hyperlink" Target="Examples/1310-10-70%20-%20STH%2050%20June%20UP15%20Review%20220707%20R1.pdf" TargetMode="External"/><Relationship Id="rId7" Type="http://schemas.openxmlformats.org/officeDocument/2006/relationships/image" Target="../media/image39.tmp"/><Relationship Id="rId2" Type="http://schemas.openxmlformats.org/officeDocument/2006/relationships/notesSlide" Target="../notesSlides/notesSlide59.xml"/><Relationship Id="rId1" Type="http://schemas.openxmlformats.org/officeDocument/2006/relationships/slideLayout" Target="../slideLayouts/slideLayout12.xml"/><Relationship Id="rId6" Type="http://schemas.openxmlformats.org/officeDocument/2006/relationships/image" Target="../media/image38.tmp"/><Relationship Id="rId5" Type="http://schemas.openxmlformats.org/officeDocument/2006/relationships/image" Target="../media/image37.tmp"/><Relationship Id="rId4" Type="http://schemas.openxmlformats.org/officeDocument/2006/relationships/image" Target="../media/image36.tmp"/></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6.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6.xml"/></Relationships>
</file>

<file path=ppt/slides/_rels/slide6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62.xml"/><Relationship Id="rId1" Type="http://schemas.openxmlformats.org/officeDocument/2006/relationships/slideLayout" Target="../slideLayouts/slideLayout15.xml"/></Relationships>
</file>

<file path=ppt/slides/_rels/slide63.xml.rels><?xml version="1.0" encoding="UTF-8" standalone="yes"?>
<Relationships xmlns="http://schemas.openxmlformats.org/package/2006/relationships"><Relationship Id="rId3" Type="http://schemas.openxmlformats.org/officeDocument/2006/relationships/hyperlink" Target="Examples/15.1%20Delay%20Impacts.pdf" TargetMode="External"/><Relationship Id="rId2" Type="http://schemas.openxmlformats.org/officeDocument/2006/relationships/notesSlide" Target="../notesSlides/notesSlide63.xml"/><Relationship Id="rId1" Type="http://schemas.openxmlformats.org/officeDocument/2006/relationships/slideLayout" Target="../slideLayouts/slideLayout16.xml"/><Relationship Id="rId4" Type="http://schemas.openxmlformats.org/officeDocument/2006/relationships/image" Target="../media/image41.wmf"/></Relationships>
</file>

<file path=ppt/slides/_rels/slide64.xml.rels><?xml version="1.0" encoding="UTF-8" standalone="yes"?>
<Relationships xmlns="http://schemas.openxmlformats.org/package/2006/relationships"><Relationship Id="rId3" Type="http://schemas.openxmlformats.org/officeDocument/2006/relationships/hyperlink" Target="Examples/15.2%20Delay%20Impacts.pdf" TargetMode="External"/><Relationship Id="rId2" Type="http://schemas.openxmlformats.org/officeDocument/2006/relationships/notesSlide" Target="../notesSlides/notesSlide64.xml"/><Relationship Id="rId1" Type="http://schemas.openxmlformats.org/officeDocument/2006/relationships/slideLayout" Target="../slideLayouts/slideLayout16.xml"/><Relationship Id="rId4" Type="http://schemas.openxmlformats.org/officeDocument/2006/relationships/image" Target="../media/image42.jpeg"/></Relationships>
</file>

<file path=ppt/slides/_rels/slide65.xml.rels><?xml version="1.0" encoding="UTF-8" standalone="yes"?>
<Relationships xmlns="http://schemas.openxmlformats.org/package/2006/relationships"><Relationship Id="rId3" Type="http://schemas.openxmlformats.org/officeDocument/2006/relationships/hyperlink" Target="Examples/Time%20Extension.pdf" TargetMode="External"/><Relationship Id="rId2" Type="http://schemas.openxmlformats.org/officeDocument/2006/relationships/notesSlide" Target="../notesSlides/notesSlide65.xml"/><Relationship Id="rId1" Type="http://schemas.openxmlformats.org/officeDocument/2006/relationships/slideLayout" Target="../slideLayouts/slideLayout16.xml"/></Relationships>
</file>

<file path=ppt/slides/_rels/slide6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66.xml"/><Relationship Id="rId1" Type="http://schemas.openxmlformats.org/officeDocument/2006/relationships/slideLayout" Target="../slideLayouts/slideLayout14.xml"/></Relationships>
</file>

<file path=ppt/slides/_rels/slide67.xml.rels><?xml version="1.0" encoding="UTF-8" standalone="yes"?>
<Relationships xmlns="http://schemas.openxmlformats.org/package/2006/relationships"><Relationship Id="rId2" Type="http://schemas.openxmlformats.org/officeDocument/2006/relationships/hyperlink" Target="Examples/15.3%20Delay%20Impacts.pdf" TargetMode="External"/><Relationship Id="rId1" Type="http://schemas.openxmlformats.org/officeDocument/2006/relationships/slideLayout" Target="../slideLayouts/slideLayout16.xml"/></Relationships>
</file>

<file path=ppt/slides/_rels/slide68.xml.rels><?xml version="1.0" encoding="UTF-8" standalone="yes"?>
<Relationships xmlns="http://schemas.openxmlformats.org/package/2006/relationships"><Relationship Id="rId3" Type="http://schemas.openxmlformats.org/officeDocument/2006/relationships/hyperlink" Target="Examples/UPRR%20Baseline%20Activities.pdf" TargetMode="External"/><Relationship Id="rId2" Type="http://schemas.openxmlformats.org/officeDocument/2006/relationships/notesSlide" Target="../notesSlides/notesSlide67.xml"/><Relationship Id="rId1" Type="http://schemas.openxmlformats.org/officeDocument/2006/relationships/slideLayout" Target="../slideLayouts/slideLayout16.xml"/><Relationship Id="rId5" Type="http://schemas.openxmlformats.org/officeDocument/2006/relationships/hyperlink" Target="Examples/What-if%20-%20Flash%20Butt%20Weld%20Fragnet%20R1.pdf" TargetMode="External"/><Relationship Id="rId4" Type="http://schemas.openxmlformats.org/officeDocument/2006/relationships/hyperlink" Target="Examples/Zoo%20IC%20Contractor%20Fragnet.pdf" TargetMode="Externa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7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5.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8BC737C-DCA7-4361-B2C5-B05218539A9E}"/>
              </a:ext>
            </a:extLst>
          </p:cNvPr>
          <p:cNvSpPr>
            <a:spLocks noGrp="1"/>
          </p:cNvSpPr>
          <p:nvPr>
            <p:ph type="body" sz="quarter" idx="10"/>
          </p:nvPr>
        </p:nvSpPr>
        <p:spPr/>
        <p:txBody>
          <a:bodyPr lIns="91440" tIns="45720" rIns="91440" bIns="45720" anchor="t"/>
          <a:lstStyle/>
          <a:p>
            <a:r>
              <a:rPr lang="en-US" dirty="0">
                <a:solidFill>
                  <a:schemeClr val="tx1"/>
                </a:solidFill>
                <a:latin typeface="Arial Narrow"/>
              </a:rPr>
              <a:t>Critical Path Method</a:t>
            </a:r>
            <a:endParaRPr lang="en-US" dirty="0">
              <a:solidFill>
                <a:schemeClr val="tx1"/>
              </a:solidFill>
            </a:endParaRPr>
          </a:p>
          <a:p>
            <a:r>
              <a:rPr lang="en-US" dirty="0">
                <a:solidFill>
                  <a:schemeClr val="tx1"/>
                </a:solidFill>
                <a:latin typeface="Arial Narrow"/>
              </a:rPr>
              <a:t>(CPM) </a:t>
            </a:r>
            <a:br>
              <a:rPr lang="en-US" dirty="0"/>
            </a:br>
            <a:r>
              <a:rPr lang="en-US" sz="4800" dirty="0">
                <a:solidFill>
                  <a:schemeClr val="tx1"/>
                </a:solidFill>
                <a:latin typeface="Arial Narrow"/>
              </a:rPr>
              <a:t>Introduction to the Schedule Review Process</a:t>
            </a:r>
            <a:endParaRPr lang="en-US" dirty="0">
              <a:solidFill>
                <a:schemeClr val="tx1"/>
              </a:solidFill>
            </a:endParaRPr>
          </a:p>
        </p:txBody>
      </p:sp>
      <p:sp>
        <p:nvSpPr>
          <p:cNvPr id="3" name="Text Placeholder 2">
            <a:extLst>
              <a:ext uri="{FF2B5EF4-FFF2-40B4-BE49-F238E27FC236}">
                <a16:creationId xmlns:a16="http://schemas.microsoft.com/office/drawing/2014/main" id="{3A4312E3-5156-4B9E-B937-4C1AB70E0587}"/>
              </a:ext>
            </a:extLst>
          </p:cNvPr>
          <p:cNvSpPr>
            <a:spLocks noGrp="1"/>
          </p:cNvSpPr>
          <p:nvPr>
            <p:ph type="body" sz="quarter" idx="11"/>
          </p:nvPr>
        </p:nvSpPr>
        <p:spPr>
          <a:xfrm>
            <a:off x="609600" y="5684915"/>
            <a:ext cx="10972800" cy="752422"/>
          </a:xfrm>
        </p:spPr>
        <p:txBody>
          <a:bodyPr/>
          <a:lstStyle/>
          <a:p>
            <a:r>
              <a:rPr lang="en-US" dirty="0"/>
              <a:t>Barstow Office</a:t>
            </a:r>
            <a:br>
              <a:rPr lang="en-US" dirty="0"/>
            </a:br>
            <a:r>
              <a:rPr lang="en-US" dirty="0"/>
              <a:t>Waukesha, WI</a:t>
            </a:r>
          </a:p>
        </p:txBody>
      </p:sp>
      <p:sp>
        <p:nvSpPr>
          <p:cNvPr id="4" name="Text Placeholder 3">
            <a:extLst>
              <a:ext uri="{FF2B5EF4-FFF2-40B4-BE49-F238E27FC236}">
                <a16:creationId xmlns:a16="http://schemas.microsoft.com/office/drawing/2014/main" id="{3B43B3AD-C458-4D3E-B96F-D59124028550}"/>
              </a:ext>
            </a:extLst>
          </p:cNvPr>
          <p:cNvSpPr>
            <a:spLocks noGrp="1"/>
          </p:cNvSpPr>
          <p:nvPr>
            <p:ph type="body" sz="quarter" idx="12"/>
          </p:nvPr>
        </p:nvSpPr>
        <p:spPr>
          <a:xfrm>
            <a:off x="609600" y="4919177"/>
            <a:ext cx="10972800" cy="661481"/>
          </a:xfrm>
        </p:spPr>
        <p:txBody>
          <a:bodyPr lIns="91440" tIns="45720" rIns="91440" bIns="45720" anchor="t"/>
          <a:lstStyle/>
          <a:p>
            <a:r>
              <a:rPr lang="en-US" dirty="0">
                <a:latin typeface="Arial Narrow"/>
              </a:rPr>
              <a:t>Program Controls Schedule Engineer</a:t>
            </a:r>
            <a:endParaRPr lang="en-US" dirty="0"/>
          </a:p>
        </p:txBody>
      </p:sp>
      <p:sp>
        <p:nvSpPr>
          <p:cNvPr id="7" name="Text Placeholder 6">
            <a:extLst>
              <a:ext uri="{FF2B5EF4-FFF2-40B4-BE49-F238E27FC236}">
                <a16:creationId xmlns:a16="http://schemas.microsoft.com/office/drawing/2014/main" id="{65C8FF7A-0404-439B-ABEB-28B983327816}"/>
              </a:ext>
            </a:extLst>
          </p:cNvPr>
          <p:cNvSpPr>
            <a:spLocks noGrp="1"/>
          </p:cNvSpPr>
          <p:nvPr>
            <p:ph type="body" sz="quarter" idx="13"/>
          </p:nvPr>
        </p:nvSpPr>
        <p:spPr>
          <a:xfrm>
            <a:off x="609600" y="4392223"/>
            <a:ext cx="10972800" cy="736600"/>
          </a:xfrm>
        </p:spPr>
        <p:txBody>
          <a:bodyPr lIns="91440" tIns="45720" rIns="91440" bIns="45720" anchor="t"/>
          <a:lstStyle/>
          <a:p>
            <a:r>
              <a:rPr lang="en-US" dirty="0">
                <a:latin typeface="Arial Narrow"/>
              </a:rPr>
              <a:t>Steve Rothamer</a:t>
            </a:r>
            <a:endParaRPr lang="en-US" dirty="0"/>
          </a:p>
        </p:txBody>
      </p:sp>
      <p:sp>
        <p:nvSpPr>
          <p:cNvPr id="6" name="Text Placeholder 5">
            <a:extLst>
              <a:ext uri="{FF2B5EF4-FFF2-40B4-BE49-F238E27FC236}">
                <a16:creationId xmlns:a16="http://schemas.microsoft.com/office/drawing/2014/main" id="{87724201-0414-4DCF-BFF5-919E92CBC900}"/>
              </a:ext>
            </a:extLst>
          </p:cNvPr>
          <p:cNvSpPr>
            <a:spLocks noGrp="1"/>
          </p:cNvSpPr>
          <p:nvPr>
            <p:ph type="body" sz="quarter" idx="14"/>
          </p:nvPr>
        </p:nvSpPr>
        <p:spPr>
          <a:xfrm>
            <a:off x="609600" y="6358119"/>
            <a:ext cx="10972800" cy="499881"/>
          </a:xfrm>
        </p:spPr>
        <p:txBody>
          <a:bodyPr/>
          <a:lstStyle/>
          <a:p>
            <a:r>
              <a:rPr lang="en-US" dirty="0"/>
              <a:t>January 26, 2023</a:t>
            </a:r>
          </a:p>
        </p:txBody>
      </p:sp>
    </p:spTree>
    <p:extLst>
      <p:ext uri="{BB962C8B-B14F-4D97-AF65-F5344CB8AC3E}">
        <p14:creationId xmlns:p14="http://schemas.microsoft.com/office/powerpoint/2010/main" val="1735138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817CF-4654-4A46-88FC-FDF136308E3F}"/>
              </a:ext>
            </a:extLst>
          </p:cNvPr>
          <p:cNvSpPr>
            <a:spLocks noGrp="1"/>
          </p:cNvSpPr>
          <p:nvPr>
            <p:ph type="title"/>
          </p:nvPr>
        </p:nvSpPr>
        <p:spPr>
          <a:xfrm>
            <a:off x="838200" y="2141"/>
            <a:ext cx="10515600" cy="1173708"/>
          </a:xfrm>
        </p:spPr>
        <p:txBody>
          <a:bodyPr lIns="91440" tIns="45720" rIns="91440" bIns="45720" anchor="ctr" anchorCtr="0"/>
          <a:lstStyle/>
          <a:p>
            <a:r>
              <a:rPr lang="en-US" dirty="0">
                <a:solidFill>
                  <a:schemeClr val="tx1"/>
                </a:solidFill>
                <a:latin typeface="Arial Narrow"/>
              </a:rPr>
              <a:t>Advantages of CPM </a:t>
            </a:r>
            <a:endParaRPr lang="en-US" dirty="0">
              <a:solidFill>
                <a:schemeClr val="tx1"/>
              </a:solidFill>
            </a:endParaRPr>
          </a:p>
        </p:txBody>
      </p:sp>
      <p:sp>
        <p:nvSpPr>
          <p:cNvPr id="3" name="Content Placeholder 2">
            <a:extLst>
              <a:ext uri="{FF2B5EF4-FFF2-40B4-BE49-F238E27FC236}">
                <a16:creationId xmlns:a16="http://schemas.microsoft.com/office/drawing/2014/main" id="{606A6BF1-14B9-48DC-AF35-52FA36DDF135}"/>
              </a:ext>
            </a:extLst>
          </p:cNvPr>
          <p:cNvSpPr>
            <a:spLocks noGrp="1"/>
          </p:cNvSpPr>
          <p:nvPr>
            <p:ph idx="1"/>
          </p:nvPr>
        </p:nvSpPr>
        <p:spPr>
          <a:xfrm>
            <a:off x="755280" y="1512731"/>
            <a:ext cx="10681439" cy="4884738"/>
          </a:xfrm>
        </p:spPr>
        <p:txBody>
          <a:bodyPr lIns="91440" tIns="45720" rIns="91440" bIns="45720" anchor="t"/>
          <a:lstStyle/>
          <a:p>
            <a:pPr>
              <a:spcBef>
                <a:spcPts val="600"/>
              </a:spcBef>
              <a:buSzPct val="100000"/>
            </a:pPr>
            <a:r>
              <a:rPr lang="en-US" dirty="0">
                <a:solidFill>
                  <a:schemeClr val="tx1"/>
                </a:solidFill>
                <a:latin typeface="Arial Narrow"/>
              </a:rPr>
              <a:t>Encourages a logical discipline in the planning, scheduling, and control of projects</a:t>
            </a:r>
          </a:p>
          <a:p>
            <a:pPr>
              <a:spcBef>
                <a:spcPts val="600"/>
              </a:spcBef>
              <a:buSzPct val="100000"/>
            </a:pPr>
            <a:r>
              <a:rPr lang="en-US" dirty="0">
                <a:solidFill>
                  <a:schemeClr val="tx1"/>
                </a:solidFill>
                <a:latin typeface="Arial Narrow"/>
              </a:rPr>
              <a:t>Encourages more long-range and detailed planning of projects</a:t>
            </a:r>
          </a:p>
          <a:p>
            <a:pPr>
              <a:spcBef>
                <a:spcPts val="600"/>
              </a:spcBef>
              <a:buSzPct val="100000"/>
            </a:pPr>
            <a:r>
              <a:rPr lang="en-US" dirty="0">
                <a:solidFill>
                  <a:schemeClr val="tx1"/>
                </a:solidFill>
                <a:latin typeface="Arial Narrow"/>
              </a:rPr>
              <a:t>Provides a standard method of documenting and communicating project plans</a:t>
            </a:r>
          </a:p>
          <a:p>
            <a:pPr>
              <a:spcBef>
                <a:spcPts val="600"/>
              </a:spcBef>
              <a:buSzPct val="100000"/>
            </a:pPr>
            <a:r>
              <a:rPr lang="en-US" dirty="0">
                <a:solidFill>
                  <a:schemeClr val="tx1"/>
                </a:solidFill>
                <a:latin typeface="Arial Narrow"/>
              </a:rPr>
              <a:t>Provides all project personnel a complete overview of the total project</a:t>
            </a:r>
          </a:p>
          <a:p>
            <a:pPr>
              <a:spcBef>
                <a:spcPts val="600"/>
              </a:spcBef>
              <a:buSzPct val="100000"/>
            </a:pPr>
            <a:r>
              <a:rPr lang="en-US" dirty="0">
                <a:solidFill>
                  <a:schemeClr val="tx1"/>
                </a:solidFill>
                <a:latin typeface="Arial Narrow"/>
              </a:rPr>
              <a:t>Identifies the most critical elements in the plan</a:t>
            </a:r>
          </a:p>
          <a:p>
            <a:pPr>
              <a:spcBef>
                <a:spcPts val="600"/>
              </a:spcBef>
              <a:buSzPct val="100000"/>
            </a:pPr>
            <a:r>
              <a:rPr lang="en-US" dirty="0">
                <a:solidFill>
                  <a:schemeClr val="tx1"/>
                </a:solidFill>
                <a:latin typeface="Arial Narrow"/>
              </a:rPr>
              <a:t>Helps to compare the planned with the actual status of project</a:t>
            </a:r>
          </a:p>
          <a:p>
            <a:pPr>
              <a:spcBef>
                <a:spcPts val="600"/>
              </a:spcBef>
              <a:buSzPct val="100000"/>
            </a:pPr>
            <a:r>
              <a:rPr lang="en-US" dirty="0">
                <a:solidFill>
                  <a:schemeClr val="tx1"/>
                </a:solidFill>
                <a:latin typeface="Arial Narrow"/>
              </a:rPr>
              <a:t>Provides established methods of reviewing and analyzing contractor claims for delay</a:t>
            </a:r>
          </a:p>
        </p:txBody>
      </p:sp>
    </p:spTree>
    <p:extLst>
      <p:ext uri="{BB962C8B-B14F-4D97-AF65-F5344CB8AC3E}">
        <p14:creationId xmlns:p14="http://schemas.microsoft.com/office/powerpoint/2010/main" val="3800611615"/>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AC3E9-F4EF-41CB-A517-6FA2A0814950}"/>
              </a:ext>
            </a:extLst>
          </p:cNvPr>
          <p:cNvSpPr>
            <a:spLocks noGrp="1"/>
          </p:cNvSpPr>
          <p:nvPr>
            <p:ph type="title"/>
          </p:nvPr>
        </p:nvSpPr>
        <p:spPr>
          <a:xfrm>
            <a:off x="838200" y="0"/>
            <a:ext cx="10515600" cy="1325563"/>
          </a:xfrm>
        </p:spPr>
        <p:txBody>
          <a:bodyPr lIns="91440" tIns="45720" rIns="91440" bIns="45720" anchor="ctr" anchorCtr="0"/>
          <a:lstStyle/>
          <a:p>
            <a:r>
              <a:rPr lang="en-US" dirty="0">
                <a:solidFill>
                  <a:schemeClr val="tx1"/>
                </a:solidFill>
                <a:latin typeface="Arial Narrow"/>
              </a:rPr>
              <a:t>Lessons Learned of CPM</a:t>
            </a:r>
          </a:p>
        </p:txBody>
      </p:sp>
      <p:sp>
        <p:nvSpPr>
          <p:cNvPr id="3" name="Content Placeholder 2">
            <a:extLst>
              <a:ext uri="{FF2B5EF4-FFF2-40B4-BE49-F238E27FC236}">
                <a16:creationId xmlns:a16="http://schemas.microsoft.com/office/drawing/2014/main" id="{AD07C895-DB38-4D53-8249-2917EE98001F}"/>
              </a:ext>
            </a:extLst>
          </p:cNvPr>
          <p:cNvSpPr>
            <a:spLocks noGrp="1"/>
          </p:cNvSpPr>
          <p:nvPr>
            <p:ph idx="1"/>
          </p:nvPr>
        </p:nvSpPr>
        <p:spPr>
          <a:xfrm>
            <a:off x="1242143" y="1717716"/>
            <a:ext cx="9707714" cy="3727740"/>
          </a:xfrm>
        </p:spPr>
        <p:txBody>
          <a:bodyPr lIns="91440" tIns="45720" rIns="91440" bIns="45720" anchor="t"/>
          <a:lstStyle/>
          <a:p>
            <a:pPr>
              <a:spcBef>
                <a:spcPts val="1200"/>
              </a:spcBef>
              <a:buSzPct val="100000"/>
            </a:pPr>
            <a:r>
              <a:rPr lang="en-US" dirty="0">
                <a:solidFill>
                  <a:schemeClr val="tx1"/>
                </a:solidFill>
              </a:rPr>
              <a:t>Critical path of the CPM of a complex project is not always clear </a:t>
            </a:r>
          </a:p>
          <a:p>
            <a:pPr>
              <a:spcBef>
                <a:spcPts val="1200"/>
              </a:spcBef>
              <a:buSzPct val="100000"/>
            </a:pPr>
            <a:r>
              <a:rPr lang="en-US" dirty="0">
                <a:solidFill>
                  <a:schemeClr val="tx1"/>
                </a:solidFill>
                <a:latin typeface="Arial Narrow"/>
              </a:rPr>
              <a:t>Relationships and dependencies are not always clear</a:t>
            </a:r>
          </a:p>
          <a:p>
            <a:pPr>
              <a:spcBef>
                <a:spcPts val="1200"/>
              </a:spcBef>
              <a:buSzPct val="100000"/>
            </a:pPr>
            <a:r>
              <a:rPr lang="en-US" dirty="0">
                <a:solidFill>
                  <a:schemeClr val="tx1"/>
                </a:solidFill>
                <a:latin typeface="Arial Narrow"/>
              </a:rPr>
              <a:t>Becomes ineffective and difficult to manage if it is not well-defined and stable</a:t>
            </a:r>
          </a:p>
          <a:p>
            <a:pPr>
              <a:spcBef>
                <a:spcPts val="1200"/>
              </a:spcBef>
              <a:buSzPct val="100000"/>
            </a:pPr>
            <a:r>
              <a:rPr lang="en-US" dirty="0">
                <a:solidFill>
                  <a:schemeClr val="tx1"/>
                </a:solidFill>
                <a:latin typeface="Arial Narrow"/>
              </a:rPr>
              <a:t>Cannot effectively handle sudden changes in the implementation of the plan</a:t>
            </a:r>
          </a:p>
          <a:p>
            <a:pPr>
              <a:spcBef>
                <a:spcPts val="1200"/>
              </a:spcBef>
              <a:buSzPct val="100000"/>
            </a:pPr>
            <a:r>
              <a:rPr lang="en-US" dirty="0">
                <a:solidFill>
                  <a:schemeClr val="tx1"/>
                </a:solidFill>
                <a:latin typeface="Arial Narrow"/>
              </a:rPr>
              <a:t>Losses worth if project/plan changes and revisions are not documented  </a:t>
            </a:r>
          </a:p>
        </p:txBody>
      </p:sp>
    </p:spTree>
    <p:extLst>
      <p:ext uri="{BB962C8B-B14F-4D97-AF65-F5344CB8AC3E}">
        <p14:creationId xmlns:p14="http://schemas.microsoft.com/office/powerpoint/2010/main" val="856527006"/>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BC990-1A6B-4E81-B1EE-F6FC88517EFF}"/>
              </a:ext>
            </a:extLst>
          </p:cNvPr>
          <p:cNvSpPr>
            <a:spLocks noGrp="1"/>
          </p:cNvSpPr>
          <p:nvPr>
            <p:ph type="title"/>
          </p:nvPr>
        </p:nvSpPr>
        <p:spPr>
          <a:xfrm>
            <a:off x="838200" y="0"/>
            <a:ext cx="10515600" cy="1270528"/>
          </a:xfrm>
        </p:spPr>
        <p:txBody>
          <a:bodyPr/>
          <a:lstStyle/>
          <a:p>
            <a:r>
              <a:rPr lang="en-US" dirty="0">
                <a:solidFill>
                  <a:schemeClr val="tx1"/>
                </a:solidFill>
              </a:rPr>
              <a:t>CPM Schedule Benefits in Design</a:t>
            </a:r>
          </a:p>
        </p:txBody>
      </p:sp>
      <p:sp>
        <p:nvSpPr>
          <p:cNvPr id="3" name="Content Placeholder 2">
            <a:extLst>
              <a:ext uri="{FF2B5EF4-FFF2-40B4-BE49-F238E27FC236}">
                <a16:creationId xmlns:a16="http://schemas.microsoft.com/office/drawing/2014/main" id="{108AD2F9-E975-4570-8B9C-3C454F3991CE}"/>
              </a:ext>
            </a:extLst>
          </p:cNvPr>
          <p:cNvSpPr>
            <a:spLocks noGrp="1"/>
          </p:cNvSpPr>
          <p:nvPr>
            <p:ph idx="13"/>
          </p:nvPr>
        </p:nvSpPr>
        <p:spPr>
          <a:xfrm>
            <a:off x="838200" y="1469336"/>
            <a:ext cx="5725506" cy="3919327"/>
          </a:xfrm>
        </p:spPr>
        <p:txBody>
          <a:bodyPr/>
          <a:lstStyle/>
          <a:p>
            <a:pPr>
              <a:spcBef>
                <a:spcPts val="1200"/>
              </a:spcBef>
              <a:buSzPct val="100000"/>
            </a:pPr>
            <a:r>
              <a:rPr lang="en-US" dirty="0">
                <a:solidFill>
                  <a:schemeClr val="tx1"/>
                </a:solidFill>
              </a:rPr>
              <a:t>Planning, scheduling, and phasing </a:t>
            </a:r>
          </a:p>
          <a:p>
            <a:pPr>
              <a:spcBef>
                <a:spcPts val="1200"/>
              </a:spcBef>
              <a:buSzPct val="100000"/>
            </a:pPr>
            <a:r>
              <a:rPr lang="en-US" dirty="0">
                <a:solidFill>
                  <a:schemeClr val="tx1"/>
                </a:solidFill>
              </a:rPr>
              <a:t>Determine staging relationships and interdependencies</a:t>
            </a:r>
          </a:p>
          <a:p>
            <a:pPr>
              <a:spcBef>
                <a:spcPts val="1200"/>
              </a:spcBef>
              <a:buSzPct val="100000"/>
            </a:pPr>
            <a:r>
              <a:rPr lang="en-US" dirty="0">
                <a:solidFill>
                  <a:schemeClr val="tx1"/>
                </a:solidFill>
              </a:rPr>
              <a:t>Confirm planned durations </a:t>
            </a:r>
          </a:p>
          <a:p>
            <a:pPr>
              <a:spcBef>
                <a:spcPts val="1200"/>
              </a:spcBef>
              <a:buSzPct val="100000"/>
            </a:pPr>
            <a:r>
              <a:rPr lang="en-US" dirty="0">
                <a:solidFill>
                  <a:schemeClr val="tx1"/>
                </a:solidFill>
              </a:rPr>
              <a:t>Calculate required production rates</a:t>
            </a:r>
          </a:p>
          <a:p>
            <a:pPr>
              <a:spcBef>
                <a:spcPts val="1200"/>
              </a:spcBef>
              <a:buSzPct val="100000"/>
            </a:pPr>
            <a:r>
              <a:rPr lang="en-US" dirty="0">
                <a:solidFill>
                  <a:schemeClr val="tx1"/>
                </a:solidFill>
              </a:rPr>
              <a:t>Review constructability issues</a:t>
            </a:r>
          </a:p>
          <a:p>
            <a:pPr>
              <a:spcBef>
                <a:spcPts val="1200"/>
              </a:spcBef>
              <a:buSzPct val="100000"/>
            </a:pPr>
            <a:r>
              <a:rPr lang="en-US" dirty="0">
                <a:solidFill>
                  <a:schemeClr val="tx1"/>
                </a:solidFill>
              </a:rPr>
              <a:t>Confirm project completion dates</a:t>
            </a:r>
          </a:p>
          <a:p>
            <a:pPr>
              <a:spcBef>
                <a:spcPts val="1200"/>
              </a:spcBef>
              <a:buSzPct val="100000"/>
            </a:pPr>
            <a:r>
              <a:rPr lang="en-US" dirty="0">
                <a:solidFill>
                  <a:schemeClr val="tx1"/>
                </a:solidFill>
              </a:rPr>
              <a:t>Plan for and minimize risk</a:t>
            </a:r>
          </a:p>
          <a:p>
            <a:pPr>
              <a:spcBef>
                <a:spcPts val="1200"/>
              </a:spcBef>
              <a:buSzPct val="100000"/>
              <a:buFont typeface="Wingdings" panose="05000000000000000000" pitchFamily="2" charset="2"/>
              <a:buChar char="§"/>
            </a:pPr>
            <a:endParaRPr lang="en-US" sz="2400" dirty="0">
              <a:solidFill>
                <a:srgbClr val="A0284C"/>
              </a:solidFill>
            </a:endParaRPr>
          </a:p>
          <a:p>
            <a:pPr>
              <a:spcBef>
                <a:spcPts val="1800"/>
              </a:spcBef>
              <a:buSzPct val="100000"/>
              <a:buFont typeface="Wingdings" panose="05000000000000000000" pitchFamily="2" charset="2"/>
              <a:buChar char="§"/>
            </a:pPr>
            <a:endParaRPr lang="en-US" sz="2400" dirty="0">
              <a:solidFill>
                <a:srgbClr val="A0284C"/>
              </a:solidFill>
            </a:endParaRPr>
          </a:p>
        </p:txBody>
      </p:sp>
      <p:pic>
        <p:nvPicPr>
          <p:cNvPr id="7" name="Picture Placeholder 6">
            <a:extLst>
              <a:ext uri="{FF2B5EF4-FFF2-40B4-BE49-F238E27FC236}">
                <a16:creationId xmlns:a16="http://schemas.microsoft.com/office/drawing/2014/main" id="{9C6611E5-B290-436F-B729-8FCC121224E1}"/>
              </a:ext>
            </a:extLst>
          </p:cNvPr>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a:fillRect/>
          </a:stretch>
        </p:blipFill>
        <p:spPr>
          <a:xfrm>
            <a:off x="7384337" y="2791994"/>
            <a:ext cx="3707786" cy="3028025"/>
          </a:xfrm>
        </p:spPr>
      </p:pic>
    </p:spTree>
    <p:extLst>
      <p:ext uri="{BB962C8B-B14F-4D97-AF65-F5344CB8AC3E}">
        <p14:creationId xmlns:p14="http://schemas.microsoft.com/office/powerpoint/2010/main" val="2747438836"/>
      </p:ext>
    </p:ext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60E381-ED56-40B1-91C6-15EFA7F0D428}"/>
              </a:ext>
            </a:extLst>
          </p:cNvPr>
          <p:cNvSpPr>
            <a:spLocks noGrp="1"/>
          </p:cNvSpPr>
          <p:nvPr>
            <p:ph type="title"/>
          </p:nvPr>
        </p:nvSpPr>
        <p:spPr>
          <a:xfrm>
            <a:off x="838200" y="0"/>
            <a:ext cx="10515600" cy="1325563"/>
          </a:xfrm>
        </p:spPr>
        <p:txBody>
          <a:bodyPr/>
          <a:lstStyle/>
          <a:p>
            <a:r>
              <a:rPr lang="en-US" dirty="0">
                <a:solidFill>
                  <a:schemeClr val="tx1"/>
                </a:solidFill>
              </a:rPr>
              <a:t>When to Require a CPM Schedule</a:t>
            </a:r>
          </a:p>
        </p:txBody>
      </p:sp>
      <p:sp>
        <p:nvSpPr>
          <p:cNvPr id="3" name="Content Placeholder 2">
            <a:extLst>
              <a:ext uri="{FF2B5EF4-FFF2-40B4-BE49-F238E27FC236}">
                <a16:creationId xmlns:a16="http://schemas.microsoft.com/office/drawing/2014/main" id="{C78FDCFB-00A8-4B93-AE85-409338990ECF}"/>
              </a:ext>
            </a:extLst>
          </p:cNvPr>
          <p:cNvSpPr>
            <a:spLocks noGrp="1"/>
          </p:cNvSpPr>
          <p:nvPr>
            <p:ph idx="1"/>
          </p:nvPr>
        </p:nvSpPr>
        <p:spPr>
          <a:xfrm>
            <a:off x="2476051" y="1421329"/>
            <a:ext cx="6954672" cy="2236322"/>
          </a:xfrm>
        </p:spPr>
        <p:txBody>
          <a:bodyPr/>
          <a:lstStyle/>
          <a:p>
            <a:pPr>
              <a:spcBef>
                <a:spcPts val="1200"/>
              </a:spcBef>
            </a:pPr>
            <a:r>
              <a:rPr lang="en-US" dirty="0">
                <a:solidFill>
                  <a:schemeClr val="tx1"/>
                </a:solidFill>
              </a:rPr>
              <a:t>Contractor CPM Schedule for Projects &gt; $10 M</a:t>
            </a:r>
          </a:p>
          <a:p>
            <a:pPr>
              <a:spcBef>
                <a:spcPts val="1200"/>
              </a:spcBef>
            </a:pPr>
            <a:r>
              <a:rPr lang="en-US" dirty="0">
                <a:solidFill>
                  <a:schemeClr val="tx1"/>
                </a:solidFill>
              </a:rPr>
              <a:t>Scheduling Workshops for Projects &gt; $40 M</a:t>
            </a:r>
          </a:p>
          <a:p>
            <a:pPr>
              <a:spcBef>
                <a:spcPts val="1200"/>
              </a:spcBef>
            </a:pPr>
            <a:r>
              <a:rPr lang="en-US" dirty="0">
                <a:solidFill>
                  <a:schemeClr val="tx1"/>
                </a:solidFill>
              </a:rPr>
              <a:t>Weekly Production Data for Projects &gt; $100 M</a:t>
            </a:r>
          </a:p>
          <a:p>
            <a:pPr>
              <a:spcBef>
                <a:spcPts val="1200"/>
              </a:spcBef>
            </a:pPr>
            <a:r>
              <a:rPr lang="en-US" dirty="0">
                <a:solidFill>
                  <a:schemeClr val="tx1"/>
                </a:solidFill>
              </a:rPr>
              <a:t>Rolling Three Week Look-Ahead for All Projects</a:t>
            </a:r>
          </a:p>
          <a:p>
            <a:pPr>
              <a:spcBef>
                <a:spcPts val="1200"/>
              </a:spcBef>
            </a:pPr>
            <a:r>
              <a:rPr lang="en-US" dirty="0">
                <a:solidFill>
                  <a:schemeClr val="tx1"/>
                </a:solidFill>
              </a:rPr>
              <a:t>Project complexity / multi-stage / multi-year</a:t>
            </a:r>
          </a:p>
        </p:txBody>
      </p:sp>
      <p:pic>
        <p:nvPicPr>
          <p:cNvPr id="9218" name="Picture 2" descr="dollar-icon-png-3547 - Mestel">
            <a:extLst>
              <a:ext uri="{FF2B5EF4-FFF2-40B4-BE49-F238E27FC236}">
                <a16:creationId xmlns:a16="http://schemas.microsoft.com/office/drawing/2014/main" id="{667FD4CB-6714-4501-9D6C-2FE12E96B2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16333" y="4201588"/>
            <a:ext cx="1637805" cy="163780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dollar-icon-png-3547 - Mestel">
            <a:extLst>
              <a:ext uri="{FF2B5EF4-FFF2-40B4-BE49-F238E27FC236}">
                <a16:creationId xmlns:a16="http://schemas.microsoft.com/office/drawing/2014/main" id="{2B1EC2C9-5893-4676-8646-D03B029EA1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4201588"/>
            <a:ext cx="1637805" cy="16378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0187460"/>
      </p:ext>
    </p:extLst>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EE760-9BC6-4C54-BA1D-D6950B07B100}"/>
              </a:ext>
            </a:extLst>
          </p:cNvPr>
          <p:cNvSpPr>
            <a:spLocks noGrp="1"/>
          </p:cNvSpPr>
          <p:nvPr>
            <p:ph type="title"/>
          </p:nvPr>
        </p:nvSpPr>
        <p:spPr>
          <a:xfrm>
            <a:off x="5553511" y="1408032"/>
            <a:ext cx="4268263" cy="2176461"/>
          </a:xfrm>
        </p:spPr>
        <p:txBody>
          <a:bodyPr/>
          <a:lstStyle/>
          <a:p>
            <a:pPr algn="r"/>
            <a:r>
              <a:rPr lang="en-US" dirty="0">
                <a:latin typeface="Arial Narrow" panose="020B0606020202030204" pitchFamily="34" charset="0"/>
              </a:rPr>
              <a:t>Goals of </a:t>
            </a:r>
            <a:br>
              <a:rPr lang="en-US" dirty="0">
                <a:latin typeface="Arial Narrow" panose="020B0606020202030204" pitchFamily="34" charset="0"/>
              </a:rPr>
            </a:br>
            <a:r>
              <a:rPr lang="en-US" dirty="0">
                <a:latin typeface="Arial Narrow" panose="020B0606020202030204" pitchFamily="34" charset="0"/>
              </a:rPr>
              <a:t>CPM Usage</a:t>
            </a:r>
          </a:p>
        </p:txBody>
      </p:sp>
      <p:pic>
        <p:nvPicPr>
          <p:cNvPr id="5" name="Picture 4">
            <a:extLst>
              <a:ext uri="{FF2B5EF4-FFF2-40B4-BE49-F238E27FC236}">
                <a16:creationId xmlns:a16="http://schemas.microsoft.com/office/drawing/2014/main" id="{A315809C-073D-4E49-8628-DC216B2D03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4490" y="2431077"/>
            <a:ext cx="4932414" cy="3078621"/>
          </a:xfrm>
          <a:prstGeom prst="rect">
            <a:avLst/>
          </a:prstGeom>
        </p:spPr>
      </p:pic>
    </p:spTree>
    <p:extLst>
      <p:ext uri="{BB962C8B-B14F-4D97-AF65-F5344CB8AC3E}">
        <p14:creationId xmlns:p14="http://schemas.microsoft.com/office/powerpoint/2010/main" val="10624490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13969"/>
            <a:ext cx="10515600" cy="1325563"/>
          </a:xfrm>
        </p:spPr>
        <p:txBody>
          <a:bodyPr/>
          <a:lstStyle/>
          <a:p>
            <a:r>
              <a:rPr lang="en-US" dirty="0">
                <a:solidFill>
                  <a:schemeClr val="tx1"/>
                </a:solidFill>
              </a:rPr>
              <a:t>Schedule Goals</a:t>
            </a:r>
          </a:p>
        </p:txBody>
      </p:sp>
      <p:sp>
        <p:nvSpPr>
          <p:cNvPr id="3" name="Content Placeholder 2"/>
          <p:cNvSpPr>
            <a:spLocks noGrp="1"/>
          </p:cNvSpPr>
          <p:nvPr>
            <p:ph idx="1"/>
          </p:nvPr>
        </p:nvSpPr>
        <p:spPr>
          <a:xfrm>
            <a:off x="999682" y="2388358"/>
            <a:ext cx="9787521" cy="3399349"/>
          </a:xfrm>
        </p:spPr>
        <p:txBody>
          <a:bodyPr lIns="91440" tIns="45720" rIns="91440" bIns="45720" anchor="t">
            <a:normAutofit/>
          </a:bodyPr>
          <a:lstStyle/>
          <a:p>
            <a:pPr>
              <a:buNone/>
            </a:pPr>
            <a:r>
              <a:rPr lang="en-US" sz="3800" dirty="0">
                <a:solidFill>
                  <a:schemeClr val="tx1"/>
                </a:solidFill>
                <a:latin typeface="Arial Narrow"/>
              </a:rPr>
              <a:t>        Why does WisDOT require a baseline schedule?</a:t>
            </a:r>
          </a:p>
          <a:p>
            <a:pPr marL="514350" indent="-514350"/>
            <a:endParaRPr lang="en-US" dirty="0"/>
          </a:p>
          <a:p>
            <a:pPr lvl="1"/>
            <a:endParaRPr lang="en-US" dirty="0"/>
          </a:p>
        </p:txBody>
      </p:sp>
    </p:spTree>
    <p:extLst>
      <p:ext uri="{BB962C8B-B14F-4D97-AF65-F5344CB8AC3E}">
        <p14:creationId xmlns:p14="http://schemas.microsoft.com/office/powerpoint/2010/main" val="1575010319"/>
      </p:ext>
    </p:extLst>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5643" y="-54771"/>
            <a:ext cx="10515600" cy="1325563"/>
          </a:xfrm>
        </p:spPr>
        <p:txBody>
          <a:bodyPr/>
          <a:lstStyle/>
          <a:p>
            <a:r>
              <a:rPr lang="en-US" dirty="0">
                <a:solidFill>
                  <a:schemeClr val="tx1"/>
                </a:solidFill>
              </a:rPr>
              <a:t>Schedule Goals</a:t>
            </a:r>
          </a:p>
        </p:txBody>
      </p:sp>
      <p:sp>
        <p:nvSpPr>
          <p:cNvPr id="3" name="Content Placeholder 2"/>
          <p:cNvSpPr>
            <a:spLocks noGrp="1"/>
          </p:cNvSpPr>
          <p:nvPr>
            <p:ph idx="1"/>
          </p:nvPr>
        </p:nvSpPr>
        <p:spPr>
          <a:xfrm>
            <a:off x="999682" y="1070292"/>
            <a:ext cx="9787521" cy="4717415"/>
          </a:xfrm>
        </p:spPr>
        <p:txBody>
          <a:bodyPr lIns="91440" tIns="45720" rIns="91440" bIns="45720" anchor="t">
            <a:normAutofit/>
          </a:bodyPr>
          <a:lstStyle/>
          <a:p>
            <a:pPr>
              <a:buNone/>
            </a:pPr>
            <a:r>
              <a:rPr lang="en-US" sz="3800" dirty="0">
                <a:solidFill>
                  <a:schemeClr val="tx1"/>
                </a:solidFill>
                <a:latin typeface="Arial Narrow"/>
              </a:rPr>
              <a:t>        Why does WisDOT require a baseline schedule?</a:t>
            </a:r>
          </a:p>
          <a:p>
            <a:pPr marL="514350" indent="-514350"/>
            <a:endParaRPr lang="en-US" dirty="0"/>
          </a:p>
          <a:p>
            <a:pPr>
              <a:spcBef>
                <a:spcPts val="1200"/>
              </a:spcBef>
              <a:buSzPct val="100000"/>
            </a:pPr>
            <a:r>
              <a:rPr lang="en-US" dirty="0">
                <a:solidFill>
                  <a:schemeClr val="tx1"/>
                </a:solidFill>
              </a:rPr>
              <a:t>To ensure the contractor has developed a proper plan</a:t>
            </a:r>
          </a:p>
          <a:p>
            <a:pPr>
              <a:spcBef>
                <a:spcPts val="1200"/>
              </a:spcBef>
              <a:buSzPct val="100000"/>
            </a:pPr>
            <a:r>
              <a:rPr lang="en-US" dirty="0">
                <a:solidFill>
                  <a:schemeClr val="tx1"/>
                </a:solidFill>
              </a:rPr>
              <a:t>To ensure the contractor coordinates their work with the work of others</a:t>
            </a:r>
          </a:p>
          <a:p>
            <a:pPr>
              <a:spcBef>
                <a:spcPts val="1200"/>
              </a:spcBef>
              <a:buSzPct val="100000"/>
            </a:pPr>
            <a:r>
              <a:rPr lang="en-US" dirty="0">
                <a:solidFill>
                  <a:schemeClr val="tx1"/>
                </a:solidFill>
              </a:rPr>
              <a:t>To ensure the contractor’s plan conforms to contract requirements</a:t>
            </a:r>
          </a:p>
          <a:p>
            <a:pPr>
              <a:spcBef>
                <a:spcPts val="1200"/>
              </a:spcBef>
              <a:buSzPct val="100000"/>
            </a:pPr>
            <a:r>
              <a:rPr lang="en-US" dirty="0">
                <a:solidFill>
                  <a:schemeClr val="tx1"/>
                </a:solidFill>
              </a:rPr>
              <a:t>Evaluate the status of incentives and/or disincentives</a:t>
            </a:r>
          </a:p>
          <a:p>
            <a:pPr>
              <a:spcBef>
                <a:spcPts val="1200"/>
              </a:spcBef>
              <a:buSzPct val="100000"/>
            </a:pPr>
            <a:r>
              <a:rPr lang="en-US" dirty="0">
                <a:solidFill>
                  <a:schemeClr val="tx1"/>
                </a:solidFill>
              </a:rPr>
              <a:t>Plan work force and equipment requirements for both the project and the region</a:t>
            </a:r>
          </a:p>
          <a:p>
            <a:pPr>
              <a:spcBef>
                <a:spcPts val="1200"/>
              </a:spcBef>
              <a:buSzPct val="100000"/>
            </a:pPr>
            <a:r>
              <a:rPr lang="en-US" dirty="0">
                <a:solidFill>
                  <a:schemeClr val="tx1"/>
                </a:solidFill>
              </a:rPr>
              <a:t>Identify where to concentrate efforts to facilitate construction</a:t>
            </a:r>
          </a:p>
          <a:p>
            <a:pPr lvl="1"/>
            <a:endParaRPr lang="en-US" dirty="0"/>
          </a:p>
        </p:txBody>
      </p:sp>
    </p:spTree>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955343"/>
            <a:ext cx="10515600" cy="1270528"/>
          </a:xfrm>
        </p:spPr>
        <p:txBody>
          <a:bodyPr/>
          <a:lstStyle/>
          <a:p>
            <a:r>
              <a:rPr lang="en-US" dirty="0">
                <a:solidFill>
                  <a:schemeClr val="tx1"/>
                </a:solidFill>
              </a:rPr>
              <a:t>Schedule Goals</a:t>
            </a:r>
          </a:p>
        </p:txBody>
      </p:sp>
      <p:sp>
        <p:nvSpPr>
          <p:cNvPr id="3" name="Content Placeholder 2"/>
          <p:cNvSpPr>
            <a:spLocks noGrp="1"/>
          </p:cNvSpPr>
          <p:nvPr>
            <p:ph idx="13"/>
          </p:nvPr>
        </p:nvSpPr>
        <p:spPr>
          <a:xfrm>
            <a:off x="1246890" y="2758135"/>
            <a:ext cx="9698219" cy="2158472"/>
          </a:xfrm>
        </p:spPr>
        <p:txBody>
          <a:bodyPr lIns="91440" tIns="45720" rIns="91440" bIns="45720" anchor="t">
            <a:normAutofit/>
          </a:bodyPr>
          <a:lstStyle/>
          <a:p>
            <a:pPr marL="3175" indent="-3175">
              <a:buNone/>
            </a:pPr>
            <a:r>
              <a:rPr lang="en-US" sz="3800" dirty="0">
                <a:solidFill>
                  <a:schemeClr val="tx1"/>
                </a:solidFill>
              </a:rPr>
              <a:t>      Why does WisDOT require update schedules?</a:t>
            </a:r>
          </a:p>
          <a:p>
            <a:pPr lvl="1"/>
            <a:endParaRPr lang="en-US" dirty="0"/>
          </a:p>
        </p:txBody>
      </p:sp>
    </p:spTree>
    <p:extLst>
      <p:ext uri="{BB962C8B-B14F-4D97-AF65-F5344CB8AC3E}">
        <p14:creationId xmlns:p14="http://schemas.microsoft.com/office/powerpoint/2010/main" val="3229432780"/>
      </p:ext>
    </p:extLst>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270528"/>
          </a:xfrm>
        </p:spPr>
        <p:txBody>
          <a:bodyPr/>
          <a:lstStyle/>
          <a:p>
            <a:r>
              <a:rPr lang="en-US" dirty="0">
                <a:solidFill>
                  <a:schemeClr val="tx1"/>
                </a:solidFill>
              </a:rPr>
              <a:t>Schedule Goals</a:t>
            </a:r>
          </a:p>
        </p:txBody>
      </p:sp>
      <p:sp>
        <p:nvSpPr>
          <p:cNvPr id="3" name="Content Placeholder 2"/>
          <p:cNvSpPr>
            <a:spLocks noGrp="1"/>
          </p:cNvSpPr>
          <p:nvPr>
            <p:ph idx="13"/>
          </p:nvPr>
        </p:nvSpPr>
        <p:spPr>
          <a:xfrm>
            <a:off x="1246890" y="1270528"/>
            <a:ext cx="9698219" cy="4115539"/>
          </a:xfrm>
        </p:spPr>
        <p:txBody>
          <a:bodyPr lIns="91440" tIns="45720" rIns="91440" bIns="45720" anchor="t">
            <a:normAutofit lnSpcReduction="10000"/>
          </a:bodyPr>
          <a:lstStyle/>
          <a:p>
            <a:pPr marL="3175" indent="-3175">
              <a:buNone/>
            </a:pPr>
            <a:r>
              <a:rPr lang="en-US" sz="3800" dirty="0">
                <a:solidFill>
                  <a:schemeClr val="tx1"/>
                </a:solidFill>
              </a:rPr>
              <a:t>      Why does WisDOT require update schedules?</a:t>
            </a:r>
          </a:p>
          <a:p>
            <a:pPr>
              <a:spcBef>
                <a:spcPts val="1200"/>
              </a:spcBef>
              <a:buSzPct val="100000"/>
            </a:pPr>
            <a:r>
              <a:rPr lang="en-US" dirty="0">
                <a:solidFill>
                  <a:schemeClr val="tx1"/>
                </a:solidFill>
                <a:latin typeface="Arial Narrow"/>
              </a:rPr>
              <a:t>Monitor progress of the project</a:t>
            </a:r>
          </a:p>
          <a:p>
            <a:pPr>
              <a:spcBef>
                <a:spcPts val="1200"/>
              </a:spcBef>
              <a:buSzPct val="100000"/>
            </a:pPr>
            <a:r>
              <a:rPr lang="en-US" dirty="0">
                <a:solidFill>
                  <a:schemeClr val="tx1"/>
                </a:solidFill>
                <a:latin typeface="Arial Narrow"/>
              </a:rPr>
              <a:t>Document completed project progress</a:t>
            </a:r>
          </a:p>
          <a:p>
            <a:pPr>
              <a:spcBef>
                <a:spcPts val="1200"/>
              </a:spcBef>
              <a:buSzPct val="100000"/>
            </a:pPr>
            <a:r>
              <a:rPr lang="en-US" dirty="0">
                <a:solidFill>
                  <a:schemeClr val="tx1"/>
                </a:solidFill>
                <a:latin typeface="Arial Narrow"/>
              </a:rPr>
              <a:t>Track progress payments that may be tied to the schedule</a:t>
            </a:r>
          </a:p>
          <a:p>
            <a:pPr>
              <a:spcBef>
                <a:spcPts val="1200"/>
              </a:spcBef>
              <a:buSzPct val="100000"/>
            </a:pPr>
            <a:r>
              <a:rPr lang="en-US" dirty="0">
                <a:solidFill>
                  <a:schemeClr val="tx1"/>
                </a:solidFill>
                <a:latin typeface="Arial Narrow"/>
              </a:rPr>
              <a:t>Identify the effects of others’ progress on the work</a:t>
            </a:r>
          </a:p>
          <a:p>
            <a:pPr>
              <a:spcBef>
                <a:spcPts val="1200"/>
              </a:spcBef>
              <a:buSzPct val="100000"/>
            </a:pPr>
            <a:r>
              <a:rPr lang="en-US" dirty="0">
                <a:solidFill>
                  <a:schemeClr val="tx1"/>
                </a:solidFill>
                <a:latin typeface="Arial Narrow"/>
              </a:rPr>
              <a:t>Make informed decisions during the project due to unanticipated events</a:t>
            </a:r>
          </a:p>
          <a:p>
            <a:pPr>
              <a:spcBef>
                <a:spcPts val="1200"/>
              </a:spcBef>
              <a:buSzPct val="100000"/>
            </a:pPr>
            <a:r>
              <a:rPr lang="en-US" dirty="0">
                <a:solidFill>
                  <a:schemeClr val="tx1"/>
                </a:solidFill>
                <a:latin typeface="Arial Narrow"/>
              </a:rPr>
              <a:t>Anticipate and reduce risk</a:t>
            </a:r>
            <a:endParaRPr lang="en-US" dirty="0">
              <a:solidFill>
                <a:schemeClr val="tx1"/>
              </a:solidFill>
            </a:endParaRPr>
          </a:p>
          <a:p>
            <a:pPr>
              <a:spcBef>
                <a:spcPts val="1200"/>
              </a:spcBef>
              <a:buSzPct val="100000"/>
            </a:pPr>
            <a:r>
              <a:rPr lang="en-US" dirty="0">
                <a:solidFill>
                  <a:schemeClr val="tx1"/>
                </a:solidFill>
                <a:latin typeface="Arial Narrow"/>
              </a:rPr>
              <a:t>Claim mitigation</a:t>
            </a:r>
          </a:p>
          <a:p>
            <a:pPr lvl="1"/>
            <a:endParaRPr lang="en-US" dirty="0"/>
          </a:p>
        </p:txBody>
      </p:sp>
    </p:spTree>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lIns="91440" tIns="45720" rIns="91440" bIns="45720" anchor="ctr" anchorCtr="0"/>
          <a:lstStyle/>
          <a:p>
            <a:r>
              <a:rPr lang="en-US" dirty="0">
                <a:solidFill>
                  <a:schemeClr val="tx1"/>
                </a:solidFill>
                <a:latin typeface="Arial Narrow"/>
              </a:rPr>
              <a:t>Elements to Review of a CPM Schedule</a:t>
            </a:r>
          </a:p>
        </p:txBody>
      </p:sp>
      <p:sp>
        <p:nvSpPr>
          <p:cNvPr id="3" name="Content Placeholder 2"/>
          <p:cNvSpPr>
            <a:spLocks noGrp="1"/>
          </p:cNvSpPr>
          <p:nvPr>
            <p:ph idx="1"/>
          </p:nvPr>
        </p:nvSpPr>
        <p:spPr>
          <a:xfrm>
            <a:off x="1139573" y="1395532"/>
            <a:ext cx="7637060" cy="4351338"/>
          </a:xfrm>
        </p:spPr>
        <p:txBody>
          <a:bodyPr lIns="91440" tIns="45720" rIns="91440" bIns="45720" anchor="t">
            <a:normAutofit/>
          </a:bodyPr>
          <a:lstStyle/>
          <a:p>
            <a:pPr lvl="1">
              <a:spcBef>
                <a:spcPts val="1200"/>
              </a:spcBef>
              <a:buSzPct val="100000"/>
              <a:buFont typeface="Arial" panose="020B0604020202020204" pitchFamily="34" charset="0"/>
              <a:buChar char="•"/>
            </a:pPr>
            <a:r>
              <a:rPr lang="en-US" sz="2800" dirty="0">
                <a:solidFill>
                  <a:schemeClr val="tx1"/>
                </a:solidFill>
                <a:latin typeface="Arial Narrow"/>
              </a:rPr>
              <a:t>Confirm the schedule is reasonable and attainable</a:t>
            </a:r>
          </a:p>
          <a:p>
            <a:pPr lvl="1">
              <a:spcBef>
                <a:spcPts val="1200"/>
              </a:spcBef>
              <a:buSzPct val="100000"/>
              <a:buFont typeface="Arial" panose="020B0604020202020204" pitchFamily="34" charset="0"/>
              <a:buChar char="•"/>
            </a:pPr>
            <a:r>
              <a:rPr lang="en-US" sz="2800" dirty="0">
                <a:solidFill>
                  <a:schemeClr val="tx1"/>
                </a:solidFill>
              </a:rPr>
              <a:t>Understand Contractor’s Means and Methods</a:t>
            </a:r>
          </a:p>
          <a:p>
            <a:pPr lvl="1">
              <a:spcBef>
                <a:spcPts val="1200"/>
              </a:spcBef>
              <a:buSzPct val="100000"/>
              <a:buFont typeface="Arial" panose="020B0604020202020204" pitchFamily="34" charset="0"/>
              <a:buChar char="•"/>
            </a:pPr>
            <a:r>
              <a:rPr lang="en-US" sz="2800" dirty="0">
                <a:solidFill>
                  <a:schemeClr val="tx1"/>
                </a:solidFill>
              </a:rPr>
              <a:t>Establish a good baseline for monitoring</a:t>
            </a:r>
          </a:p>
          <a:p>
            <a:pPr lvl="1">
              <a:spcBef>
                <a:spcPts val="1200"/>
              </a:spcBef>
              <a:buSzPct val="100000"/>
              <a:buFont typeface="Arial" panose="020B0604020202020204" pitchFamily="34" charset="0"/>
              <a:buChar char="•"/>
            </a:pPr>
            <a:r>
              <a:rPr lang="en-US" sz="2800" dirty="0">
                <a:solidFill>
                  <a:schemeClr val="tx1"/>
                </a:solidFill>
              </a:rPr>
              <a:t>Verify durations</a:t>
            </a:r>
          </a:p>
          <a:p>
            <a:pPr lvl="1">
              <a:spcBef>
                <a:spcPts val="1200"/>
              </a:spcBef>
              <a:buSzPct val="100000"/>
              <a:buFont typeface="Arial" panose="020B0604020202020204" pitchFamily="34" charset="0"/>
              <a:buChar char="•"/>
            </a:pPr>
            <a:r>
              <a:rPr lang="en-US" sz="2800" dirty="0">
                <a:solidFill>
                  <a:schemeClr val="tx1"/>
                </a:solidFill>
              </a:rPr>
              <a:t>Verify logic and sequencing</a:t>
            </a:r>
          </a:p>
          <a:p>
            <a:pPr lvl="1">
              <a:spcBef>
                <a:spcPts val="1200"/>
              </a:spcBef>
              <a:buSzPct val="100000"/>
              <a:buFont typeface="Arial" panose="020B0604020202020204" pitchFamily="34" charset="0"/>
              <a:buChar char="•"/>
            </a:pPr>
            <a:r>
              <a:rPr lang="en-US" sz="2800" dirty="0">
                <a:solidFill>
                  <a:schemeClr val="tx1"/>
                </a:solidFill>
              </a:rPr>
              <a:t>Identify claims positioning issues</a:t>
            </a:r>
          </a:p>
          <a:p>
            <a:pPr lvl="1">
              <a:spcBef>
                <a:spcPts val="1200"/>
              </a:spcBef>
              <a:buSzPct val="100000"/>
              <a:buFont typeface="Arial" panose="020B0604020202020204" pitchFamily="34" charset="0"/>
              <a:buChar char="•"/>
            </a:pPr>
            <a:r>
              <a:rPr lang="en-US" sz="2800" dirty="0">
                <a:solidFill>
                  <a:schemeClr val="tx1"/>
                </a:solidFill>
              </a:rPr>
              <a:t>Identify risks in schedule and assumptions</a:t>
            </a:r>
          </a:p>
          <a:p>
            <a:pPr lvl="1">
              <a:spcBef>
                <a:spcPts val="1200"/>
              </a:spcBef>
              <a:buSzPct val="100000"/>
              <a:buFont typeface="Arial" panose="020B0604020202020204" pitchFamily="34" charset="0"/>
              <a:buChar char="•"/>
            </a:pPr>
            <a:r>
              <a:rPr lang="en-US" sz="2800" dirty="0">
                <a:solidFill>
                  <a:schemeClr val="tx1"/>
                </a:solidFill>
              </a:rPr>
              <a:t>Document concerns</a:t>
            </a:r>
          </a:p>
          <a:p>
            <a:pPr lvl="1">
              <a:buFont typeface="Arial" pitchFamily="34" charset="0"/>
              <a:buChar char="•"/>
            </a:pPr>
            <a:endParaRPr lang="en-US" dirty="0"/>
          </a:p>
        </p:txBody>
      </p:sp>
    </p:spTree>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41497" y="73498"/>
            <a:ext cx="10515600" cy="1270528"/>
          </a:xfrm>
        </p:spPr>
        <p:txBody>
          <a:bodyPr/>
          <a:lstStyle/>
          <a:p>
            <a:r>
              <a:rPr lang="en-US" dirty="0">
                <a:solidFill>
                  <a:schemeClr val="tx1"/>
                </a:solidFill>
              </a:rPr>
              <a:t>Agenda</a:t>
            </a:r>
          </a:p>
        </p:txBody>
      </p:sp>
      <p:sp>
        <p:nvSpPr>
          <p:cNvPr id="5" name="Content Placeholder 4"/>
          <p:cNvSpPr>
            <a:spLocks noGrp="1"/>
          </p:cNvSpPr>
          <p:nvPr>
            <p:ph idx="13"/>
          </p:nvPr>
        </p:nvSpPr>
        <p:spPr>
          <a:xfrm>
            <a:off x="845734" y="1117105"/>
            <a:ext cx="6500978" cy="4858953"/>
          </a:xfrm>
        </p:spPr>
        <p:txBody>
          <a:bodyPr lIns="91440" tIns="45720" rIns="91440" bIns="45720" anchor="t">
            <a:normAutofit lnSpcReduction="10000"/>
          </a:bodyPr>
          <a:lstStyle/>
          <a:p>
            <a:pPr lvl="1">
              <a:spcBef>
                <a:spcPts val="600"/>
              </a:spcBef>
              <a:buSzPct val="100000"/>
            </a:pPr>
            <a:r>
              <a:rPr lang="en-US" sz="2800" dirty="0">
                <a:solidFill>
                  <a:schemeClr val="tx1"/>
                </a:solidFill>
                <a:latin typeface="Arial Narrow"/>
              </a:rPr>
              <a:t>Objectives</a:t>
            </a:r>
          </a:p>
          <a:p>
            <a:pPr lvl="1">
              <a:spcBef>
                <a:spcPts val="600"/>
              </a:spcBef>
              <a:buSzPct val="100000"/>
            </a:pPr>
            <a:r>
              <a:rPr lang="en-US" sz="2800" dirty="0">
                <a:solidFill>
                  <a:schemeClr val="tx1"/>
                </a:solidFill>
                <a:latin typeface="Arial Narrow"/>
              </a:rPr>
              <a:t>What is CPM Scheduling </a:t>
            </a:r>
            <a:endParaRPr lang="en-US" sz="2400" dirty="0">
              <a:solidFill>
                <a:schemeClr val="tx1"/>
              </a:solidFill>
              <a:latin typeface="Arial Narrow"/>
            </a:endParaRPr>
          </a:p>
          <a:p>
            <a:pPr lvl="2">
              <a:spcBef>
                <a:spcPts val="600"/>
              </a:spcBef>
              <a:buSzPct val="100000"/>
            </a:pPr>
            <a:r>
              <a:rPr lang="en-US" sz="2400" dirty="0">
                <a:solidFill>
                  <a:schemeClr val="tx1"/>
                </a:solidFill>
                <a:latin typeface="Arial Narrow"/>
              </a:rPr>
              <a:t>Project Introductions</a:t>
            </a:r>
          </a:p>
          <a:p>
            <a:pPr lvl="1">
              <a:spcBef>
                <a:spcPts val="600"/>
              </a:spcBef>
              <a:buSzPct val="100000"/>
            </a:pPr>
            <a:r>
              <a:rPr lang="en-US" sz="2800" dirty="0">
                <a:solidFill>
                  <a:schemeClr val="tx1"/>
                </a:solidFill>
                <a:latin typeface="Arial Narrow"/>
              </a:rPr>
              <a:t>Advantages</a:t>
            </a:r>
          </a:p>
          <a:p>
            <a:pPr lvl="1">
              <a:spcBef>
                <a:spcPts val="600"/>
              </a:spcBef>
              <a:buSzPct val="100000"/>
            </a:pPr>
            <a:r>
              <a:rPr lang="en-US" sz="2800" dirty="0">
                <a:solidFill>
                  <a:schemeClr val="tx1"/>
                </a:solidFill>
                <a:latin typeface="Arial Narrow"/>
              </a:rPr>
              <a:t>Lessons Learned</a:t>
            </a:r>
          </a:p>
          <a:p>
            <a:pPr lvl="1">
              <a:spcBef>
                <a:spcPts val="600"/>
              </a:spcBef>
              <a:buSzPct val="100000"/>
            </a:pPr>
            <a:r>
              <a:rPr lang="en-US" sz="2800" dirty="0">
                <a:solidFill>
                  <a:schemeClr val="tx1"/>
                </a:solidFill>
                <a:latin typeface="Arial Narrow"/>
              </a:rPr>
              <a:t>Goals of CPM Usage</a:t>
            </a:r>
          </a:p>
          <a:p>
            <a:pPr lvl="1">
              <a:spcBef>
                <a:spcPts val="600"/>
              </a:spcBef>
              <a:buSzPct val="100000"/>
            </a:pPr>
            <a:r>
              <a:rPr lang="en-US" sz="2800" dirty="0">
                <a:solidFill>
                  <a:schemeClr val="tx1"/>
                </a:solidFill>
                <a:latin typeface="Arial Narrow"/>
              </a:rPr>
              <a:t>Schedule Review Preparation</a:t>
            </a:r>
            <a:endParaRPr lang="en-US" dirty="0">
              <a:solidFill>
                <a:schemeClr val="tx1"/>
              </a:solidFill>
            </a:endParaRPr>
          </a:p>
          <a:p>
            <a:pPr lvl="1">
              <a:spcBef>
                <a:spcPts val="600"/>
              </a:spcBef>
              <a:buSzPct val="100000"/>
            </a:pPr>
            <a:r>
              <a:rPr lang="en-US" sz="2800" dirty="0">
                <a:solidFill>
                  <a:schemeClr val="tx1"/>
                </a:solidFill>
                <a:latin typeface="Arial Narrow"/>
              </a:rPr>
              <a:t>Baseline Schedule Review</a:t>
            </a:r>
          </a:p>
          <a:p>
            <a:pPr lvl="1">
              <a:spcBef>
                <a:spcPts val="600"/>
              </a:spcBef>
              <a:buSzPct val="100000"/>
            </a:pPr>
            <a:r>
              <a:rPr lang="en-US" sz="2800" dirty="0">
                <a:solidFill>
                  <a:schemeClr val="tx1"/>
                </a:solidFill>
                <a:latin typeface="Arial Narrow"/>
              </a:rPr>
              <a:t>Monthly Update Schedule Review</a:t>
            </a:r>
          </a:p>
          <a:p>
            <a:pPr lvl="1">
              <a:spcBef>
                <a:spcPts val="600"/>
              </a:spcBef>
              <a:buSzPct val="100000"/>
            </a:pPr>
            <a:r>
              <a:rPr lang="en-US" sz="2800" dirty="0">
                <a:solidFill>
                  <a:schemeClr val="tx1"/>
                </a:solidFill>
                <a:latin typeface="Arial Narrow"/>
              </a:rPr>
              <a:t>Delays and Claims</a:t>
            </a:r>
          </a:p>
          <a:p>
            <a:pPr lvl="1">
              <a:spcBef>
                <a:spcPts val="600"/>
              </a:spcBef>
            </a:pPr>
            <a:r>
              <a:rPr lang="en-US" sz="2800" dirty="0">
                <a:solidFill>
                  <a:schemeClr val="tx1"/>
                </a:solidFill>
                <a:latin typeface="Arial Narrow"/>
              </a:rPr>
              <a:t>Questions / Answers</a:t>
            </a:r>
            <a:endParaRPr lang="en-US" dirty="0">
              <a:solidFill>
                <a:schemeClr val="tx1"/>
              </a:solidFill>
            </a:endParaRPr>
          </a:p>
          <a:p>
            <a:pPr lvl="1">
              <a:spcBef>
                <a:spcPts val="600"/>
              </a:spcBef>
              <a:buSzPct val="100000"/>
            </a:pPr>
            <a:endParaRPr lang="en-US" sz="2800" dirty="0"/>
          </a:p>
        </p:txBody>
      </p:sp>
      <p:pic>
        <p:nvPicPr>
          <p:cNvPr id="6148" name="Picture 4" descr="Agenda, clipboard, list of items, order paper, paper, priority, schedule  icon - Download on Iconfinder">
            <a:extLst>
              <a:ext uri="{FF2B5EF4-FFF2-40B4-BE49-F238E27FC236}">
                <a16:creationId xmlns:a16="http://schemas.microsoft.com/office/drawing/2014/main" id="{F67A8916-51BC-4D48-8DB2-D5E6793A8E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10787" y="1809575"/>
            <a:ext cx="3238850" cy="3238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4531568"/>
      </p:ext>
    </p:extLst>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lIns="91440" tIns="45720" rIns="91440" bIns="45720" anchor="ctr" anchorCtr="0"/>
          <a:lstStyle/>
          <a:p>
            <a:r>
              <a:rPr lang="en-US" dirty="0">
                <a:solidFill>
                  <a:schemeClr val="tx1"/>
                </a:solidFill>
                <a:latin typeface="Arial Narrow"/>
              </a:rPr>
              <a:t>Schedule Goals</a:t>
            </a:r>
          </a:p>
        </p:txBody>
      </p:sp>
      <p:sp>
        <p:nvSpPr>
          <p:cNvPr id="3" name="Content Placeholder 2"/>
          <p:cNvSpPr>
            <a:spLocks noGrp="1"/>
          </p:cNvSpPr>
          <p:nvPr>
            <p:ph idx="1"/>
          </p:nvPr>
        </p:nvSpPr>
        <p:spPr>
          <a:xfrm>
            <a:off x="393106" y="2173787"/>
            <a:ext cx="4476739" cy="2510426"/>
          </a:xfrm>
        </p:spPr>
        <p:txBody>
          <a:bodyPr lIns="91440" tIns="45720" rIns="91440" bIns="45720" anchor="t">
            <a:normAutofit/>
          </a:bodyPr>
          <a:lstStyle/>
          <a:p>
            <a:pPr marL="457200" lvl="1" indent="0" algn="ctr">
              <a:spcBef>
                <a:spcPts val="1200"/>
              </a:spcBef>
              <a:buSzPct val="100000"/>
              <a:buNone/>
            </a:pPr>
            <a:r>
              <a:rPr lang="en-US" sz="2800" dirty="0">
                <a:solidFill>
                  <a:schemeClr val="tx1"/>
                </a:solidFill>
                <a:latin typeface="Arial Narrow"/>
              </a:rPr>
              <a:t>What should be scheduled?</a:t>
            </a:r>
          </a:p>
          <a:p>
            <a:pPr marL="457200" lvl="1" indent="0" algn="ctr">
              <a:spcBef>
                <a:spcPts val="1200"/>
              </a:spcBef>
              <a:buSzPct val="100000"/>
              <a:buNone/>
            </a:pPr>
            <a:endParaRPr lang="en-US" sz="2800" dirty="0">
              <a:solidFill>
                <a:schemeClr val="tx1"/>
              </a:solidFill>
              <a:latin typeface="Arial Narrow"/>
            </a:endParaRPr>
          </a:p>
          <a:p>
            <a:pPr marL="457200" lvl="1" indent="0" algn="ctr">
              <a:spcBef>
                <a:spcPts val="1200"/>
              </a:spcBef>
              <a:buSzPct val="100000"/>
              <a:buNone/>
            </a:pPr>
            <a:r>
              <a:rPr lang="en-US" sz="2800" dirty="0">
                <a:solidFill>
                  <a:schemeClr val="tx1"/>
                </a:solidFill>
                <a:latin typeface="Arial Narrow"/>
              </a:rPr>
              <a:t>Everything!</a:t>
            </a:r>
            <a:endParaRPr lang="en-US" sz="2800" dirty="0">
              <a:solidFill>
                <a:schemeClr val="tx1"/>
              </a:solidFill>
            </a:endParaRPr>
          </a:p>
          <a:p>
            <a:pPr lvl="1">
              <a:buFont typeface="Arial" pitchFamily="34" charset="0"/>
              <a:buChar char="•"/>
            </a:pPr>
            <a:endParaRPr lang="en-US" dirty="0"/>
          </a:p>
        </p:txBody>
      </p:sp>
      <p:pic>
        <p:nvPicPr>
          <p:cNvPr id="4" name="Picture 3">
            <a:extLst>
              <a:ext uri="{FF2B5EF4-FFF2-40B4-BE49-F238E27FC236}">
                <a16:creationId xmlns:a16="http://schemas.microsoft.com/office/drawing/2014/main" id="{1723245B-1BE9-4AB3-BECA-BD5DD71CE618}"/>
              </a:ext>
            </a:extLst>
          </p:cNvPr>
          <p:cNvPicPr>
            <a:picLocks noChangeAspect="1" noChangeArrowheads="1"/>
          </p:cNvPicPr>
          <p:nvPr/>
        </p:nvPicPr>
        <p:blipFill>
          <a:blip r:embed="rId3" cstate="print"/>
          <a:srcRect/>
          <a:stretch>
            <a:fillRect/>
          </a:stretch>
        </p:blipFill>
        <p:spPr bwMode="auto">
          <a:xfrm>
            <a:off x="6199262" y="1613084"/>
            <a:ext cx="4617252" cy="3502781"/>
          </a:xfrm>
          <a:prstGeom prst="rect">
            <a:avLst/>
          </a:prstGeom>
          <a:noFill/>
        </p:spPr>
      </p:pic>
    </p:spTree>
    <p:extLst>
      <p:ext uri="{BB962C8B-B14F-4D97-AF65-F5344CB8AC3E}">
        <p14:creationId xmlns:p14="http://schemas.microsoft.com/office/powerpoint/2010/main" val="981381109"/>
      </p:ext>
    </p:extLst>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1B3502-37AC-4D65-8AC9-A307DE3F0992}"/>
              </a:ext>
            </a:extLst>
          </p:cNvPr>
          <p:cNvSpPr>
            <a:spLocks noGrp="1"/>
          </p:cNvSpPr>
          <p:nvPr>
            <p:ph type="title"/>
          </p:nvPr>
        </p:nvSpPr>
        <p:spPr>
          <a:xfrm>
            <a:off x="2147888" y="1709740"/>
            <a:ext cx="7886700" cy="2176461"/>
          </a:xfrm>
        </p:spPr>
        <p:txBody>
          <a:bodyPr/>
          <a:lstStyle/>
          <a:p>
            <a:pPr algn="r"/>
            <a:r>
              <a:rPr lang="en-US" dirty="0">
                <a:latin typeface="Arial Narrow" panose="020B0606020202030204" pitchFamily="34" charset="0"/>
              </a:rPr>
              <a:t>Schedule Review</a:t>
            </a:r>
            <a:br>
              <a:rPr lang="en-US" dirty="0">
                <a:latin typeface="Arial Narrow" panose="020B0606020202030204" pitchFamily="34" charset="0"/>
              </a:rPr>
            </a:br>
            <a:r>
              <a:rPr lang="en-US" dirty="0">
                <a:latin typeface="Arial Narrow" panose="020B0606020202030204" pitchFamily="34" charset="0"/>
              </a:rPr>
              <a:t>Preparation</a:t>
            </a:r>
          </a:p>
        </p:txBody>
      </p:sp>
      <p:pic>
        <p:nvPicPr>
          <p:cNvPr id="8" name="Picture 7">
            <a:extLst>
              <a:ext uri="{FF2B5EF4-FFF2-40B4-BE49-F238E27FC236}">
                <a16:creationId xmlns:a16="http://schemas.microsoft.com/office/drawing/2014/main" id="{58BE673F-986C-47A3-AA09-BD763F6474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0300" y="2594661"/>
            <a:ext cx="4884325" cy="3048605"/>
          </a:xfrm>
          <a:prstGeom prst="rect">
            <a:avLst/>
          </a:prstGeom>
        </p:spPr>
      </p:pic>
    </p:spTree>
    <p:extLst>
      <p:ext uri="{BB962C8B-B14F-4D97-AF65-F5344CB8AC3E}">
        <p14:creationId xmlns:p14="http://schemas.microsoft.com/office/powerpoint/2010/main" val="35456079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118"/>
            <a:ext cx="10515600" cy="1325563"/>
          </a:xfrm>
        </p:spPr>
        <p:txBody>
          <a:bodyPr/>
          <a:lstStyle/>
          <a:p>
            <a:r>
              <a:rPr lang="en-US" dirty="0">
                <a:solidFill>
                  <a:schemeClr val="tx1"/>
                </a:solidFill>
              </a:rPr>
              <a:t>CPM Schedule Terms</a:t>
            </a:r>
          </a:p>
        </p:txBody>
      </p:sp>
      <p:sp>
        <p:nvSpPr>
          <p:cNvPr id="3" name="Content Placeholder 2"/>
          <p:cNvSpPr>
            <a:spLocks noGrp="1"/>
          </p:cNvSpPr>
          <p:nvPr>
            <p:ph idx="1"/>
          </p:nvPr>
        </p:nvSpPr>
        <p:spPr>
          <a:xfrm>
            <a:off x="739806" y="1503657"/>
            <a:ext cx="4837253" cy="4026091"/>
          </a:xfrm>
        </p:spPr>
        <p:txBody>
          <a:bodyPr>
            <a:normAutofit/>
          </a:bodyPr>
          <a:lstStyle/>
          <a:p>
            <a:pPr>
              <a:spcBef>
                <a:spcPts val="1200"/>
              </a:spcBef>
              <a:buSzPct val="100000"/>
            </a:pPr>
            <a:r>
              <a:rPr lang="en-US" dirty="0">
                <a:solidFill>
                  <a:schemeClr val="tx1"/>
                </a:solidFill>
              </a:rPr>
              <a:t>Activity</a:t>
            </a:r>
          </a:p>
          <a:p>
            <a:pPr>
              <a:spcBef>
                <a:spcPts val="1200"/>
              </a:spcBef>
              <a:buSzPct val="100000"/>
            </a:pPr>
            <a:r>
              <a:rPr lang="en-US" dirty="0">
                <a:solidFill>
                  <a:schemeClr val="tx1"/>
                </a:solidFill>
              </a:rPr>
              <a:t>Critical Path</a:t>
            </a:r>
          </a:p>
          <a:p>
            <a:pPr>
              <a:spcBef>
                <a:spcPts val="1200"/>
              </a:spcBef>
              <a:buSzPct val="100000"/>
            </a:pPr>
            <a:r>
              <a:rPr lang="en-US" dirty="0">
                <a:solidFill>
                  <a:schemeClr val="tx1"/>
                </a:solidFill>
              </a:rPr>
              <a:t>Total Float / Free Float</a:t>
            </a:r>
          </a:p>
          <a:p>
            <a:pPr>
              <a:spcBef>
                <a:spcPts val="1200"/>
              </a:spcBef>
              <a:buSzPct val="100000"/>
            </a:pPr>
            <a:r>
              <a:rPr lang="en-US" dirty="0">
                <a:solidFill>
                  <a:schemeClr val="tx1"/>
                </a:solidFill>
              </a:rPr>
              <a:t>Work Breakdown Structure (WBS)</a:t>
            </a:r>
          </a:p>
          <a:p>
            <a:pPr>
              <a:spcBef>
                <a:spcPts val="1200"/>
              </a:spcBef>
              <a:buSzPct val="100000"/>
            </a:pPr>
            <a:r>
              <a:rPr lang="en-US" dirty="0">
                <a:solidFill>
                  <a:schemeClr val="tx1"/>
                </a:solidFill>
              </a:rPr>
              <a:t>Initial Work Plan</a:t>
            </a:r>
          </a:p>
          <a:p>
            <a:pPr>
              <a:spcBef>
                <a:spcPts val="1200"/>
              </a:spcBef>
              <a:buSzPct val="100000"/>
            </a:pPr>
            <a:r>
              <a:rPr lang="en-US" dirty="0">
                <a:solidFill>
                  <a:schemeClr val="tx1"/>
                </a:solidFill>
              </a:rPr>
              <a:t>Baseline</a:t>
            </a:r>
          </a:p>
          <a:p>
            <a:pPr>
              <a:spcBef>
                <a:spcPts val="1200"/>
              </a:spcBef>
              <a:buSzPct val="100000"/>
            </a:pPr>
            <a:r>
              <a:rPr lang="en-US" dirty="0">
                <a:solidFill>
                  <a:schemeClr val="tx1"/>
                </a:solidFill>
              </a:rPr>
              <a:t>Monthly Update</a:t>
            </a:r>
          </a:p>
        </p:txBody>
      </p:sp>
      <p:pic>
        <p:nvPicPr>
          <p:cNvPr id="5" name="Picture 4">
            <a:extLst>
              <a:ext uri="{FF2B5EF4-FFF2-40B4-BE49-F238E27FC236}">
                <a16:creationId xmlns:a16="http://schemas.microsoft.com/office/drawing/2014/main" id="{0D576528-EE17-4F7E-A22B-7433FD7A5F9E}"/>
              </a:ext>
            </a:extLst>
          </p:cNvPr>
          <p:cNvPicPr>
            <a:picLocks noChangeAspect="1"/>
          </p:cNvPicPr>
          <p:nvPr/>
        </p:nvPicPr>
        <p:blipFill>
          <a:blip r:embed="rId3"/>
          <a:stretch>
            <a:fillRect/>
          </a:stretch>
        </p:blipFill>
        <p:spPr>
          <a:xfrm>
            <a:off x="6096000" y="1392625"/>
            <a:ext cx="5570289" cy="424815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58548922"/>
      </p:ext>
    </p:extLst>
  </p:cSld>
  <p:clrMapOvr>
    <a:masterClrMapping/>
  </p:clrMapOvr>
  <p:transition spd="slow">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270528"/>
          </a:xfrm>
        </p:spPr>
        <p:txBody>
          <a:bodyPr/>
          <a:lstStyle/>
          <a:p>
            <a:r>
              <a:rPr lang="en-US" dirty="0">
                <a:solidFill>
                  <a:schemeClr val="tx1"/>
                </a:solidFill>
              </a:rPr>
              <a:t>CPM Schedule Terms</a:t>
            </a:r>
          </a:p>
        </p:txBody>
      </p:sp>
      <p:sp>
        <p:nvSpPr>
          <p:cNvPr id="3" name="Content Placeholder 2"/>
          <p:cNvSpPr>
            <a:spLocks noGrp="1"/>
          </p:cNvSpPr>
          <p:nvPr>
            <p:ph idx="13"/>
          </p:nvPr>
        </p:nvSpPr>
        <p:spPr>
          <a:xfrm>
            <a:off x="351709" y="1516273"/>
            <a:ext cx="6299956" cy="3825453"/>
          </a:xfrm>
        </p:spPr>
        <p:txBody>
          <a:bodyPr>
            <a:normAutofit/>
          </a:bodyPr>
          <a:lstStyle/>
          <a:p>
            <a:pPr>
              <a:buNone/>
            </a:pPr>
            <a:r>
              <a:rPr lang="en-US" sz="3800" dirty="0">
                <a:solidFill>
                  <a:schemeClr val="tx1"/>
                </a:solidFill>
              </a:rPr>
              <a:t>Basic Activity Properties</a:t>
            </a:r>
          </a:p>
          <a:p>
            <a:pPr lvl="1">
              <a:spcBef>
                <a:spcPts val="1200"/>
              </a:spcBef>
              <a:buSzPct val="100000"/>
              <a:buFont typeface="Arial" panose="020B0604020202020204" pitchFamily="34" charset="0"/>
              <a:buChar char="•"/>
            </a:pPr>
            <a:r>
              <a:rPr lang="en-US" sz="2800" dirty="0">
                <a:solidFill>
                  <a:schemeClr val="tx1"/>
                </a:solidFill>
              </a:rPr>
              <a:t>Activity/Task ID</a:t>
            </a:r>
          </a:p>
          <a:p>
            <a:pPr lvl="1">
              <a:spcBef>
                <a:spcPts val="1200"/>
              </a:spcBef>
              <a:buSzPct val="100000"/>
              <a:buFont typeface="Arial" panose="020B0604020202020204" pitchFamily="34" charset="0"/>
              <a:buChar char="•"/>
            </a:pPr>
            <a:r>
              <a:rPr lang="en-US" sz="2800" dirty="0">
                <a:solidFill>
                  <a:schemeClr val="tx1"/>
                </a:solidFill>
              </a:rPr>
              <a:t>Activity Name (Description)</a:t>
            </a:r>
          </a:p>
          <a:p>
            <a:pPr lvl="1">
              <a:spcBef>
                <a:spcPts val="1200"/>
              </a:spcBef>
              <a:buSzPct val="100000"/>
              <a:buFont typeface="Arial" panose="020B0604020202020204" pitchFamily="34" charset="0"/>
              <a:buChar char="•"/>
            </a:pPr>
            <a:r>
              <a:rPr lang="en-US" sz="2800" dirty="0">
                <a:solidFill>
                  <a:schemeClr val="tx1"/>
                </a:solidFill>
              </a:rPr>
              <a:t>Original Duration / Remaining Duration</a:t>
            </a:r>
          </a:p>
          <a:p>
            <a:pPr lvl="1">
              <a:spcBef>
                <a:spcPts val="1200"/>
              </a:spcBef>
              <a:buSzPct val="100000"/>
              <a:buFont typeface="Arial" panose="020B0604020202020204" pitchFamily="34" charset="0"/>
              <a:buChar char="•"/>
            </a:pPr>
            <a:r>
              <a:rPr lang="en-US" sz="2800" dirty="0">
                <a:solidFill>
                  <a:schemeClr val="tx1"/>
                </a:solidFill>
              </a:rPr>
              <a:t>Activity Codes</a:t>
            </a:r>
          </a:p>
          <a:p>
            <a:pPr lvl="1">
              <a:spcBef>
                <a:spcPts val="1200"/>
              </a:spcBef>
              <a:buSzPct val="100000"/>
              <a:buFont typeface="Arial" panose="020B0604020202020204" pitchFamily="34" charset="0"/>
              <a:buChar char="•"/>
            </a:pPr>
            <a:r>
              <a:rPr lang="en-US" sz="2800" dirty="0">
                <a:solidFill>
                  <a:schemeClr val="tx1"/>
                </a:solidFill>
              </a:rPr>
              <a:t>Calendars</a:t>
            </a:r>
          </a:p>
        </p:txBody>
      </p:sp>
      <p:pic>
        <p:nvPicPr>
          <p:cNvPr id="6" name="Picture 5">
            <a:extLst>
              <a:ext uri="{FF2B5EF4-FFF2-40B4-BE49-F238E27FC236}">
                <a16:creationId xmlns:a16="http://schemas.microsoft.com/office/drawing/2014/main" id="{3A652FFF-909B-490A-B850-1DA5FCD7671C}"/>
              </a:ext>
            </a:extLst>
          </p:cNvPr>
          <p:cNvPicPr>
            <a:picLocks noChangeAspect="1"/>
          </p:cNvPicPr>
          <p:nvPr/>
        </p:nvPicPr>
        <p:blipFill>
          <a:blip r:embed="rId3"/>
          <a:stretch>
            <a:fillRect/>
          </a:stretch>
        </p:blipFill>
        <p:spPr>
          <a:xfrm>
            <a:off x="6526005" y="1915404"/>
            <a:ext cx="5314286" cy="287619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96837401"/>
      </p:ext>
    </p:extLst>
  </p:cSld>
  <p:clrMapOvr>
    <a:masterClrMapping/>
  </p:clrMapOvr>
  <p:transition spd="slow">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r>
              <a:rPr lang="en-US" dirty="0">
                <a:solidFill>
                  <a:schemeClr val="tx1"/>
                </a:solidFill>
              </a:rPr>
              <a:t>CPM Schedule Terms</a:t>
            </a:r>
          </a:p>
        </p:txBody>
      </p:sp>
      <p:sp>
        <p:nvSpPr>
          <p:cNvPr id="3" name="Content Placeholder 2"/>
          <p:cNvSpPr>
            <a:spLocks noGrp="1"/>
          </p:cNvSpPr>
          <p:nvPr>
            <p:ph idx="1"/>
          </p:nvPr>
        </p:nvSpPr>
        <p:spPr>
          <a:xfrm>
            <a:off x="511896" y="1325563"/>
            <a:ext cx="9888940" cy="4351338"/>
          </a:xfrm>
        </p:spPr>
        <p:txBody>
          <a:bodyPr>
            <a:normAutofit lnSpcReduction="10000"/>
          </a:bodyPr>
          <a:lstStyle/>
          <a:p>
            <a:pPr>
              <a:buNone/>
            </a:pPr>
            <a:r>
              <a:rPr lang="en-US" sz="3800" dirty="0">
                <a:solidFill>
                  <a:schemeClr val="tx1"/>
                </a:solidFill>
              </a:rPr>
              <a:t>Logic Relationships (predecessors/successors)</a:t>
            </a:r>
          </a:p>
          <a:p>
            <a:pPr lvl="1">
              <a:spcBef>
                <a:spcPts val="600"/>
              </a:spcBef>
              <a:buNone/>
            </a:pPr>
            <a:endParaRPr lang="en-US" dirty="0">
              <a:solidFill>
                <a:schemeClr val="tx1"/>
              </a:solidFill>
            </a:endParaRPr>
          </a:p>
          <a:p>
            <a:pPr lvl="1">
              <a:spcBef>
                <a:spcPts val="1200"/>
              </a:spcBef>
              <a:buNone/>
            </a:pPr>
            <a:r>
              <a:rPr lang="en-US" sz="2800" dirty="0">
                <a:solidFill>
                  <a:schemeClr val="tx1"/>
                </a:solidFill>
              </a:rPr>
              <a:t>Four types of relationships:</a:t>
            </a:r>
          </a:p>
          <a:p>
            <a:pPr marL="971550" lvl="1" indent="-514350">
              <a:spcBef>
                <a:spcPts val="1200"/>
              </a:spcBef>
              <a:buFont typeface="+mj-lt"/>
              <a:buAutoNum type="arabicPeriod"/>
            </a:pPr>
            <a:r>
              <a:rPr lang="en-US" sz="2800" dirty="0">
                <a:solidFill>
                  <a:schemeClr val="tx1"/>
                </a:solidFill>
              </a:rPr>
              <a:t>Finish-to-Start (FS)</a:t>
            </a:r>
          </a:p>
          <a:p>
            <a:pPr marL="971550" lvl="1" indent="-514350">
              <a:spcBef>
                <a:spcPts val="1200"/>
              </a:spcBef>
              <a:buFont typeface="+mj-lt"/>
              <a:buAutoNum type="arabicPeriod"/>
            </a:pPr>
            <a:r>
              <a:rPr lang="en-US" sz="2800" dirty="0">
                <a:solidFill>
                  <a:schemeClr val="tx1"/>
                </a:solidFill>
              </a:rPr>
              <a:t>Start-to-Start (SS)</a:t>
            </a:r>
          </a:p>
          <a:p>
            <a:pPr marL="971550" lvl="1" indent="-514350">
              <a:spcBef>
                <a:spcPts val="1200"/>
              </a:spcBef>
              <a:buFont typeface="+mj-lt"/>
              <a:buAutoNum type="arabicPeriod"/>
            </a:pPr>
            <a:r>
              <a:rPr lang="en-US" sz="2800" dirty="0">
                <a:solidFill>
                  <a:schemeClr val="tx1"/>
                </a:solidFill>
              </a:rPr>
              <a:t>Finish-to-Finish (FF)</a:t>
            </a:r>
          </a:p>
          <a:p>
            <a:pPr marL="971550" lvl="1" indent="-514350">
              <a:spcBef>
                <a:spcPts val="1200"/>
              </a:spcBef>
              <a:buFont typeface="+mj-lt"/>
              <a:buAutoNum type="arabicPeriod"/>
            </a:pPr>
            <a:r>
              <a:rPr lang="en-US" sz="2800" dirty="0">
                <a:solidFill>
                  <a:schemeClr val="tx1"/>
                </a:solidFill>
              </a:rPr>
              <a:t>Start-to-Finish (SF)</a:t>
            </a:r>
          </a:p>
          <a:p>
            <a:pPr marL="457200" lvl="1" indent="0">
              <a:buNone/>
            </a:pPr>
            <a:endParaRPr lang="en-US" dirty="0">
              <a:solidFill>
                <a:schemeClr val="tx1"/>
              </a:solidFill>
            </a:endParaRPr>
          </a:p>
          <a:p>
            <a:pPr marL="457200" lvl="1" indent="0">
              <a:buNone/>
            </a:pPr>
            <a:r>
              <a:rPr lang="en-US" sz="2800" dirty="0">
                <a:solidFill>
                  <a:schemeClr val="tx1"/>
                </a:solidFill>
              </a:rPr>
              <a:t>Relationship Lag</a:t>
            </a:r>
          </a:p>
        </p:txBody>
      </p:sp>
      <p:pic>
        <p:nvPicPr>
          <p:cNvPr id="5122" name="Picture 2" descr="5 PMBOK Terms Explained for Project Users">
            <a:extLst>
              <a:ext uri="{FF2B5EF4-FFF2-40B4-BE49-F238E27FC236}">
                <a16:creationId xmlns:a16="http://schemas.microsoft.com/office/drawing/2014/main" id="{CB3C14CD-40D7-4604-9933-490797E5C3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74464" y="2133032"/>
            <a:ext cx="6505640" cy="346836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5100495"/>
      </p:ext>
    </p:extLst>
  </p:cSld>
  <p:clrMapOvr>
    <a:masterClrMapping/>
  </p:clrMapOvr>
  <p:transition spd="slow">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r>
              <a:rPr lang="en-US" dirty="0">
                <a:solidFill>
                  <a:schemeClr val="tx1"/>
                </a:solidFill>
              </a:rPr>
              <a:t>CPM Schedule Terms</a:t>
            </a:r>
          </a:p>
        </p:txBody>
      </p:sp>
      <p:sp>
        <p:nvSpPr>
          <p:cNvPr id="3" name="Content Placeholder 2"/>
          <p:cNvSpPr>
            <a:spLocks noGrp="1"/>
          </p:cNvSpPr>
          <p:nvPr>
            <p:ph idx="1"/>
          </p:nvPr>
        </p:nvSpPr>
        <p:spPr>
          <a:xfrm>
            <a:off x="586656" y="1247216"/>
            <a:ext cx="10515600" cy="4351338"/>
          </a:xfrm>
        </p:spPr>
        <p:txBody>
          <a:bodyPr/>
          <a:lstStyle/>
          <a:p>
            <a:pPr>
              <a:buNone/>
            </a:pPr>
            <a:r>
              <a:rPr lang="en-US" sz="3800" dirty="0">
                <a:solidFill>
                  <a:schemeClr val="tx1"/>
                </a:solidFill>
              </a:rPr>
              <a:t>Basic Network – Calculated Properties</a:t>
            </a:r>
          </a:p>
          <a:p>
            <a:pPr lvl="1">
              <a:spcBef>
                <a:spcPts val="600"/>
              </a:spcBef>
              <a:buSzPct val="100000"/>
            </a:pPr>
            <a:endParaRPr lang="en-US" dirty="0"/>
          </a:p>
          <a:p>
            <a:pPr lvl="1">
              <a:spcBef>
                <a:spcPts val="1200"/>
              </a:spcBef>
              <a:buSzPct val="100000"/>
              <a:buFont typeface="Arial" panose="020B0604020202020204" pitchFamily="34" charset="0"/>
              <a:buChar char="•"/>
            </a:pPr>
            <a:r>
              <a:rPr lang="en-US" sz="2800" dirty="0">
                <a:solidFill>
                  <a:schemeClr val="tx1"/>
                </a:solidFill>
              </a:rPr>
              <a:t>Early Dates</a:t>
            </a:r>
          </a:p>
          <a:p>
            <a:pPr lvl="1">
              <a:spcBef>
                <a:spcPts val="1200"/>
              </a:spcBef>
              <a:buSzPct val="100000"/>
              <a:buFont typeface="Arial" panose="020B0604020202020204" pitchFamily="34" charset="0"/>
              <a:buChar char="•"/>
            </a:pPr>
            <a:r>
              <a:rPr lang="en-US" sz="2800" dirty="0">
                <a:solidFill>
                  <a:schemeClr val="tx1"/>
                </a:solidFill>
              </a:rPr>
              <a:t>Late Dates</a:t>
            </a:r>
          </a:p>
          <a:p>
            <a:pPr lvl="1">
              <a:spcBef>
                <a:spcPts val="1200"/>
              </a:spcBef>
              <a:buSzPct val="100000"/>
              <a:buFont typeface="Arial" panose="020B0604020202020204" pitchFamily="34" charset="0"/>
              <a:buChar char="•"/>
            </a:pPr>
            <a:r>
              <a:rPr lang="en-US" sz="2800" dirty="0">
                <a:solidFill>
                  <a:schemeClr val="tx1"/>
                </a:solidFill>
              </a:rPr>
              <a:t>Total Float</a:t>
            </a:r>
          </a:p>
          <a:p>
            <a:pPr lvl="1">
              <a:spcBef>
                <a:spcPts val="1200"/>
              </a:spcBef>
              <a:buSzPct val="100000"/>
              <a:buFont typeface="Arial" panose="020B0604020202020204" pitchFamily="34" charset="0"/>
              <a:buChar char="•"/>
            </a:pPr>
            <a:r>
              <a:rPr lang="en-US" sz="2800" dirty="0">
                <a:solidFill>
                  <a:schemeClr val="tx1"/>
                </a:solidFill>
              </a:rPr>
              <a:t>Free Float</a:t>
            </a:r>
          </a:p>
          <a:p>
            <a:pPr lvl="1">
              <a:spcBef>
                <a:spcPts val="1200"/>
              </a:spcBef>
              <a:buSzPct val="100000"/>
              <a:buFont typeface="Arial" panose="020B0604020202020204" pitchFamily="34" charset="0"/>
              <a:buChar char="•"/>
            </a:pPr>
            <a:r>
              <a:rPr lang="en-US" sz="2800" dirty="0">
                <a:solidFill>
                  <a:schemeClr val="tx1"/>
                </a:solidFill>
              </a:rPr>
              <a:t>Constraints</a:t>
            </a:r>
          </a:p>
          <a:p>
            <a:pPr lvl="1">
              <a:spcBef>
                <a:spcPts val="1200"/>
              </a:spcBef>
              <a:buSzPct val="100000"/>
              <a:buFont typeface="Arial" panose="020B0604020202020204" pitchFamily="34" charset="0"/>
              <a:buChar char="•"/>
            </a:pPr>
            <a:r>
              <a:rPr lang="en-US" sz="2800" dirty="0">
                <a:solidFill>
                  <a:schemeClr val="tx1"/>
                </a:solidFill>
              </a:rPr>
              <a:t>Negative Float</a:t>
            </a:r>
          </a:p>
        </p:txBody>
      </p:sp>
      <p:pic>
        <p:nvPicPr>
          <p:cNvPr id="5" name="Picture 4">
            <a:hlinkClick r:id="rId3" action="ppaction://hlinkfile"/>
          </p:cNvPr>
          <p:cNvPicPr>
            <a:picLocks noChangeAspect="1" noChangeArrowheads="1"/>
          </p:cNvPicPr>
          <p:nvPr/>
        </p:nvPicPr>
        <p:blipFill>
          <a:blip r:embed="rId4" cstate="print"/>
          <a:srcRect l="23851" t="80206" r="43975"/>
          <a:stretch>
            <a:fillRect/>
          </a:stretch>
        </p:blipFill>
        <p:spPr bwMode="auto">
          <a:xfrm>
            <a:off x="5334966" y="3829354"/>
            <a:ext cx="5422635" cy="2015307"/>
          </a:xfrm>
          <a:prstGeom prst="rect">
            <a:avLst/>
          </a:prstGeom>
          <a:ln>
            <a:noFill/>
          </a:ln>
          <a:effectLst>
            <a:outerShdw blurRad="292100" dist="139700" dir="2700000" algn="tl" rotWithShape="0">
              <a:srgbClr val="333333">
                <a:alpha val="65000"/>
              </a:srgbClr>
            </a:outerShdw>
          </a:effectLst>
        </p:spPr>
      </p:pic>
      <p:pic>
        <p:nvPicPr>
          <p:cNvPr id="6" name="Picture 5">
            <a:hlinkClick r:id="rId5" action="ppaction://hlinkfile"/>
          </p:cNvPr>
          <p:cNvPicPr>
            <a:picLocks noChangeAspect="1" noChangeArrowheads="1"/>
          </p:cNvPicPr>
          <p:nvPr/>
        </p:nvPicPr>
        <p:blipFill>
          <a:blip r:embed="rId6" cstate="print"/>
          <a:srcRect/>
          <a:stretch>
            <a:fillRect/>
          </a:stretch>
        </p:blipFill>
        <p:spPr bwMode="auto">
          <a:xfrm>
            <a:off x="4487225" y="1951286"/>
            <a:ext cx="7118119" cy="1785603"/>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slow">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28096"/>
            <a:ext cx="10515600" cy="1325563"/>
          </a:xfrm>
        </p:spPr>
        <p:txBody>
          <a:bodyPr/>
          <a:lstStyle/>
          <a:p>
            <a:r>
              <a:rPr lang="en-US" dirty="0">
                <a:solidFill>
                  <a:schemeClr val="tx1"/>
                </a:solidFill>
              </a:rPr>
              <a:t>Plans and Specifications</a:t>
            </a:r>
          </a:p>
        </p:txBody>
      </p:sp>
      <p:sp>
        <p:nvSpPr>
          <p:cNvPr id="3" name="Content Placeholder 2"/>
          <p:cNvSpPr>
            <a:spLocks noGrp="1"/>
          </p:cNvSpPr>
          <p:nvPr>
            <p:ph idx="1"/>
          </p:nvPr>
        </p:nvSpPr>
        <p:spPr>
          <a:xfrm>
            <a:off x="1265538" y="1653659"/>
            <a:ext cx="8810767" cy="3550681"/>
          </a:xfrm>
        </p:spPr>
        <p:txBody>
          <a:bodyPr/>
          <a:lstStyle/>
          <a:p>
            <a:pPr marL="0" indent="0">
              <a:buSzPct val="100000"/>
              <a:buNone/>
            </a:pPr>
            <a:r>
              <a:rPr lang="en-US" sz="3600" dirty="0">
                <a:solidFill>
                  <a:schemeClr val="tx1"/>
                </a:solidFill>
              </a:rPr>
              <a:t>Standard Specifications</a:t>
            </a:r>
          </a:p>
          <a:p>
            <a:pPr lvl="1">
              <a:spcBef>
                <a:spcPts val="600"/>
              </a:spcBef>
              <a:buSzPct val="60000"/>
              <a:buFont typeface="Arial" panose="020B0604020202020204" pitchFamily="34" charset="0"/>
              <a:buChar char="•"/>
            </a:pPr>
            <a:endParaRPr lang="en-US" sz="2800" dirty="0">
              <a:solidFill>
                <a:schemeClr val="tx1"/>
              </a:solidFill>
            </a:endParaRPr>
          </a:p>
          <a:p>
            <a:pPr lvl="1">
              <a:spcBef>
                <a:spcPts val="600"/>
              </a:spcBef>
              <a:buSzPct val="60000"/>
              <a:buFont typeface="Arial" panose="020B0604020202020204" pitchFamily="34" charset="0"/>
              <a:buChar char="•"/>
            </a:pPr>
            <a:r>
              <a:rPr lang="en-US" sz="2800" dirty="0">
                <a:solidFill>
                  <a:schemeClr val="tx1"/>
                </a:solidFill>
              </a:rPr>
              <a:t>Specification Section </a:t>
            </a:r>
            <a:r>
              <a:rPr lang="en-US" sz="2800" dirty="0">
                <a:solidFill>
                  <a:schemeClr val="tx1"/>
                </a:solidFill>
                <a:hlinkClick r:id="rId3" action="ppaction://hlinkfile">
                  <a:extLst>
                    <a:ext uri="{A12FA001-AC4F-418D-AE19-62706E023703}">
                      <ahyp:hlinkClr xmlns:ahyp="http://schemas.microsoft.com/office/drawing/2018/hyperlinkcolor" val="tx"/>
                    </a:ext>
                  </a:extLst>
                </a:hlinkClick>
              </a:rPr>
              <a:t>108.4</a:t>
            </a:r>
            <a:r>
              <a:rPr lang="en-US" sz="2800" dirty="0">
                <a:solidFill>
                  <a:schemeClr val="tx1"/>
                </a:solidFill>
              </a:rPr>
              <a:t> Progress Schedules</a:t>
            </a:r>
          </a:p>
          <a:p>
            <a:pPr lvl="2">
              <a:spcBef>
                <a:spcPts val="600"/>
              </a:spcBef>
              <a:buSzPct val="60000"/>
            </a:pPr>
            <a:r>
              <a:rPr lang="en-US" sz="2800" dirty="0">
                <a:solidFill>
                  <a:schemeClr val="tx1"/>
                </a:solidFill>
              </a:rPr>
              <a:t>108.4.1 General</a:t>
            </a:r>
          </a:p>
          <a:p>
            <a:pPr lvl="2">
              <a:spcBef>
                <a:spcPts val="600"/>
              </a:spcBef>
              <a:buSzPct val="60000"/>
            </a:pPr>
            <a:r>
              <a:rPr lang="en-US" sz="2800" dirty="0">
                <a:solidFill>
                  <a:schemeClr val="tx1"/>
                </a:solidFill>
              </a:rPr>
              <a:t>108.4.2 Bar Chart Progress Schedule</a:t>
            </a:r>
          </a:p>
          <a:p>
            <a:pPr lvl="2">
              <a:spcBef>
                <a:spcPts val="600"/>
              </a:spcBef>
              <a:buSzPct val="60000"/>
            </a:pPr>
            <a:r>
              <a:rPr lang="en-US" sz="2800" dirty="0">
                <a:solidFill>
                  <a:schemeClr val="tx1"/>
                </a:solidFill>
              </a:rPr>
              <a:t>108.4.3 Relationship Bar Chart Progress Schedule</a:t>
            </a:r>
          </a:p>
          <a:p>
            <a:pPr lvl="2">
              <a:spcBef>
                <a:spcPts val="600"/>
              </a:spcBef>
              <a:buSzPct val="60000"/>
            </a:pPr>
            <a:r>
              <a:rPr lang="en-US" sz="2800" dirty="0">
                <a:solidFill>
                  <a:schemeClr val="tx1"/>
                </a:solidFill>
              </a:rPr>
              <a:t>108.4.4 Critical Path Method Progress Schedule</a:t>
            </a:r>
          </a:p>
        </p:txBody>
      </p:sp>
    </p:spTree>
    <p:extLst>
      <p:ext uri="{BB962C8B-B14F-4D97-AF65-F5344CB8AC3E}">
        <p14:creationId xmlns:p14="http://schemas.microsoft.com/office/powerpoint/2010/main" val="2674362386"/>
      </p:ext>
    </p:extLst>
  </p:cSld>
  <p:clrMapOvr>
    <a:masterClrMapping/>
  </p:clrMapOvr>
  <p:transition spd="slow">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94472"/>
            <a:ext cx="10515600" cy="1325563"/>
          </a:xfrm>
        </p:spPr>
        <p:txBody>
          <a:bodyPr/>
          <a:lstStyle/>
          <a:p>
            <a:r>
              <a:rPr lang="en-US" dirty="0">
                <a:solidFill>
                  <a:schemeClr val="tx1"/>
                </a:solidFill>
              </a:rPr>
              <a:t>Plans and Specifications</a:t>
            </a:r>
          </a:p>
        </p:txBody>
      </p:sp>
      <p:sp>
        <p:nvSpPr>
          <p:cNvPr id="3" name="Content Placeholder 2"/>
          <p:cNvSpPr>
            <a:spLocks noGrp="1"/>
          </p:cNvSpPr>
          <p:nvPr>
            <p:ph idx="1"/>
          </p:nvPr>
        </p:nvSpPr>
        <p:spPr>
          <a:xfrm>
            <a:off x="1795103" y="1524500"/>
            <a:ext cx="8601794" cy="3808999"/>
          </a:xfrm>
        </p:spPr>
        <p:txBody>
          <a:bodyPr/>
          <a:lstStyle/>
          <a:p>
            <a:pPr marL="0" indent="0">
              <a:buSzPct val="90000"/>
              <a:buNone/>
            </a:pPr>
            <a:r>
              <a:rPr lang="en-US" sz="3200" dirty="0">
                <a:solidFill>
                  <a:schemeClr val="tx1"/>
                </a:solidFill>
              </a:rPr>
              <a:t>Special Provisions</a:t>
            </a:r>
          </a:p>
          <a:p>
            <a:pPr lvl="1">
              <a:spcBef>
                <a:spcPts val="600"/>
              </a:spcBef>
              <a:buSzPct val="60000"/>
              <a:buFont typeface="Arial" panose="020B0604020202020204" pitchFamily="34" charset="0"/>
              <a:buChar char="•"/>
            </a:pPr>
            <a:r>
              <a:rPr lang="en-US" sz="3200" dirty="0">
                <a:solidFill>
                  <a:schemeClr val="tx1"/>
                </a:solidFill>
              </a:rPr>
              <a:t>STH 50 Article 127 Replaces Spec. Section 108.4</a:t>
            </a:r>
          </a:p>
          <a:p>
            <a:pPr lvl="1">
              <a:spcBef>
                <a:spcPts val="600"/>
              </a:spcBef>
              <a:buSzPct val="60000"/>
              <a:buFont typeface="Arial" panose="020B0604020202020204" pitchFamily="34" charset="0"/>
              <a:buChar char="•"/>
            </a:pPr>
            <a:r>
              <a:rPr lang="en-US" sz="3200" dirty="0">
                <a:solidFill>
                  <a:schemeClr val="tx1"/>
                </a:solidFill>
              </a:rPr>
              <a:t>Zoo IC North Leg Article 172 Replaces Spec. Section 108.4</a:t>
            </a:r>
          </a:p>
          <a:p>
            <a:pPr lvl="1">
              <a:spcBef>
                <a:spcPts val="1200"/>
              </a:spcBef>
              <a:buSzPct val="60000"/>
              <a:buFont typeface="Arial" panose="020B0604020202020204" pitchFamily="34" charset="0"/>
              <a:buChar char="•"/>
            </a:pPr>
            <a:r>
              <a:rPr lang="en-US" sz="3200" dirty="0">
                <a:solidFill>
                  <a:schemeClr val="tx1"/>
                </a:solidFill>
              </a:rPr>
              <a:t>Intermediate and Final Completion Dates</a:t>
            </a:r>
          </a:p>
          <a:p>
            <a:pPr lvl="1">
              <a:spcBef>
                <a:spcPts val="1200"/>
              </a:spcBef>
              <a:buSzPct val="60000"/>
              <a:buFont typeface="Arial" panose="020B0604020202020204" pitchFamily="34" charset="0"/>
              <a:buChar char="•"/>
            </a:pPr>
            <a:r>
              <a:rPr lang="en-US" sz="3200" dirty="0">
                <a:solidFill>
                  <a:schemeClr val="tx1"/>
                </a:solidFill>
              </a:rPr>
              <a:t>Staging</a:t>
            </a:r>
          </a:p>
          <a:p>
            <a:pPr lvl="1">
              <a:spcBef>
                <a:spcPts val="1200"/>
              </a:spcBef>
              <a:buSzPct val="60000"/>
              <a:buFont typeface="Arial" panose="020B0604020202020204" pitchFamily="34" charset="0"/>
              <a:buChar char="•"/>
            </a:pPr>
            <a:r>
              <a:rPr lang="en-US" sz="3200" dirty="0">
                <a:solidFill>
                  <a:schemeClr val="tx1"/>
                </a:solidFill>
              </a:rPr>
              <a:t>Holiday Work Restrictions</a:t>
            </a:r>
          </a:p>
        </p:txBody>
      </p:sp>
    </p:spTree>
  </p:cSld>
  <p:clrMapOvr>
    <a:masterClrMapping/>
  </p:clrMapOvr>
  <p:transition spd="slow">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r>
              <a:rPr lang="en-US" dirty="0">
                <a:solidFill>
                  <a:schemeClr val="tx1"/>
                </a:solidFill>
              </a:rPr>
              <a:t>Plans and Specifications</a:t>
            </a:r>
          </a:p>
        </p:txBody>
      </p:sp>
      <p:sp>
        <p:nvSpPr>
          <p:cNvPr id="3" name="Content Placeholder 2"/>
          <p:cNvSpPr>
            <a:spLocks noGrp="1"/>
          </p:cNvSpPr>
          <p:nvPr>
            <p:ph idx="1"/>
          </p:nvPr>
        </p:nvSpPr>
        <p:spPr>
          <a:xfrm>
            <a:off x="1124646" y="1359221"/>
            <a:ext cx="8305800" cy="4343400"/>
          </a:xfrm>
        </p:spPr>
        <p:txBody>
          <a:bodyPr>
            <a:normAutofit fontScale="92500" lnSpcReduction="10000"/>
          </a:bodyPr>
          <a:lstStyle/>
          <a:p>
            <a:pPr>
              <a:buSzPct val="68000"/>
              <a:buNone/>
            </a:pPr>
            <a:r>
              <a:rPr lang="en-US" sz="3000" b="1" dirty="0">
                <a:solidFill>
                  <a:schemeClr val="tx1"/>
                </a:solidFill>
                <a:hlinkClick r:id="rId3" action="ppaction://hlinkfile">
                  <a:extLst>
                    <a:ext uri="{A12FA001-AC4F-418D-AE19-62706E023703}">
                      <ahyp:hlinkClr xmlns:ahyp="http://schemas.microsoft.com/office/drawing/2018/hyperlinkcolor" val="tx"/>
                    </a:ext>
                  </a:extLst>
                </a:hlinkClick>
              </a:rPr>
              <a:t>STH 50 Special Provisions Article 127</a:t>
            </a:r>
            <a:endParaRPr lang="en-US" sz="3000" b="1" dirty="0">
              <a:solidFill>
                <a:schemeClr val="tx1"/>
              </a:solidFill>
            </a:endParaRPr>
          </a:p>
          <a:p>
            <a:pPr>
              <a:buSzPct val="100000"/>
              <a:buFont typeface="Wingdings" panose="05000000000000000000" pitchFamily="2" charset="2"/>
              <a:buChar char="§"/>
            </a:pPr>
            <a:endParaRPr lang="en-US" sz="2400" dirty="0">
              <a:solidFill>
                <a:srgbClr val="A0284C"/>
              </a:solidFill>
            </a:endParaRPr>
          </a:p>
          <a:p>
            <a:pPr>
              <a:spcBef>
                <a:spcPts val="600"/>
              </a:spcBef>
              <a:buSzPct val="100000"/>
            </a:pPr>
            <a:r>
              <a:rPr lang="en-US" dirty="0">
                <a:solidFill>
                  <a:schemeClr val="tx1"/>
                </a:solidFill>
              </a:rPr>
              <a:t>108.4.4.1 – Initial Work Plan</a:t>
            </a:r>
          </a:p>
          <a:p>
            <a:pPr>
              <a:spcBef>
                <a:spcPts val="600"/>
              </a:spcBef>
              <a:buSzPct val="100000"/>
            </a:pPr>
            <a:r>
              <a:rPr lang="en-US" dirty="0">
                <a:solidFill>
                  <a:schemeClr val="tx1"/>
                </a:solidFill>
              </a:rPr>
              <a:t>108.4.4.2 – Baseline CPM Progress Schedule</a:t>
            </a:r>
          </a:p>
          <a:p>
            <a:pPr>
              <a:spcBef>
                <a:spcPts val="600"/>
              </a:spcBef>
              <a:buSzPct val="100000"/>
            </a:pPr>
            <a:r>
              <a:rPr lang="en-US" dirty="0">
                <a:solidFill>
                  <a:schemeClr val="tx1"/>
                </a:solidFill>
              </a:rPr>
              <a:t>108.4.4.3 – Monthly CPM Updates</a:t>
            </a:r>
          </a:p>
          <a:p>
            <a:pPr>
              <a:spcBef>
                <a:spcPts val="600"/>
              </a:spcBef>
              <a:buSzPct val="100000"/>
            </a:pPr>
            <a:r>
              <a:rPr lang="en-US" dirty="0">
                <a:solidFill>
                  <a:schemeClr val="tx1"/>
                </a:solidFill>
              </a:rPr>
              <a:t>108.4.4.4 – Three-Week Look Ahead Schedules</a:t>
            </a:r>
          </a:p>
          <a:p>
            <a:pPr>
              <a:spcBef>
                <a:spcPts val="600"/>
              </a:spcBef>
              <a:buSzPct val="100000"/>
            </a:pPr>
            <a:r>
              <a:rPr lang="en-US" dirty="0">
                <a:solidFill>
                  <a:schemeClr val="tx1"/>
                </a:solidFill>
              </a:rPr>
              <a:t>108.4.4.5 – Weekly Production Data</a:t>
            </a:r>
          </a:p>
          <a:p>
            <a:pPr>
              <a:spcBef>
                <a:spcPts val="600"/>
              </a:spcBef>
              <a:buSzPct val="100000"/>
            </a:pPr>
            <a:r>
              <a:rPr lang="en-US" dirty="0">
                <a:solidFill>
                  <a:schemeClr val="tx1"/>
                </a:solidFill>
              </a:rPr>
              <a:t>108.4.5 – Progress Review Meetings</a:t>
            </a:r>
          </a:p>
          <a:p>
            <a:pPr>
              <a:spcBef>
                <a:spcPts val="600"/>
              </a:spcBef>
              <a:buSzPct val="100000"/>
            </a:pPr>
            <a:r>
              <a:rPr lang="en-US" dirty="0">
                <a:solidFill>
                  <a:schemeClr val="tx1"/>
                </a:solidFill>
              </a:rPr>
              <a:t>108.4.6 – CPM Progress Schedule Revisions</a:t>
            </a:r>
          </a:p>
          <a:p>
            <a:pPr>
              <a:spcBef>
                <a:spcPts val="600"/>
              </a:spcBef>
              <a:buSzPct val="100000"/>
            </a:pPr>
            <a:r>
              <a:rPr lang="en-US" dirty="0">
                <a:solidFill>
                  <a:schemeClr val="tx1"/>
                </a:solidFill>
              </a:rPr>
              <a:t>108.4.7 – Documentation Required for Time Extension Requests</a:t>
            </a:r>
          </a:p>
          <a:p>
            <a:pPr>
              <a:spcBef>
                <a:spcPts val="600"/>
              </a:spcBef>
              <a:buSzPct val="100000"/>
            </a:pPr>
            <a:r>
              <a:rPr lang="en-US" dirty="0">
                <a:solidFill>
                  <a:schemeClr val="tx1"/>
                </a:solidFill>
              </a:rPr>
              <a:t>108.4.8 – Payment for CPM Progress Schedule</a:t>
            </a:r>
          </a:p>
        </p:txBody>
      </p:sp>
    </p:spTree>
  </p:cSld>
  <p:clrMapOvr>
    <a:masterClrMapping/>
  </p:clrMapOvr>
  <p:transition spd="slow">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5675" y="73498"/>
            <a:ext cx="10901422" cy="1270528"/>
          </a:xfrm>
        </p:spPr>
        <p:txBody>
          <a:bodyPr lIns="91440" tIns="45720" rIns="91440" bIns="45720" anchor="ctr" anchorCtr="0"/>
          <a:lstStyle/>
          <a:p>
            <a:r>
              <a:rPr lang="en-US" dirty="0">
                <a:solidFill>
                  <a:schemeClr val="tx1"/>
                </a:solidFill>
                <a:latin typeface="Arial Narrow"/>
              </a:rPr>
              <a:t>CPM Schedule Process Steps</a:t>
            </a:r>
            <a:endParaRPr lang="en-US" dirty="0">
              <a:solidFill>
                <a:schemeClr val="tx1"/>
              </a:solidFill>
            </a:endParaRPr>
          </a:p>
        </p:txBody>
      </p:sp>
      <p:sp>
        <p:nvSpPr>
          <p:cNvPr id="7" name="TextBox 6">
            <a:extLst>
              <a:ext uri="{FF2B5EF4-FFF2-40B4-BE49-F238E27FC236}">
                <a16:creationId xmlns:a16="http://schemas.microsoft.com/office/drawing/2014/main" id="{83C8B1D3-8BCC-41DE-C876-437CBABEDD3B}"/>
              </a:ext>
            </a:extLst>
          </p:cNvPr>
          <p:cNvSpPr txBox="1"/>
          <p:nvPr/>
        </p:nvSpPr>
        <p:spPr>
          <a:xfrm>
            <a:off x="1048978" y="1320730"/>
            <a:ext cx="10094044" cy="42165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R="0" lvl="0" algn="l" defTabSz="914400" rtl="0" eaLnBrk="1" fontAlgn="auto" latinLnBrk="0" hangingPunct="1">
              <a:lnSpc>
                <a:spcPct val="100000"/>
              </a:lnSpc>
              <a:spcBef>
                <a:spcPts val="0"/>
              </a:spcBef>
              <a:spcAft>
                <a:spcPts val="0"/>
              </a:spcAft>
              <a:buClrTx/>
              <a:buSzTx/>
              <a:tabLst/>
              <a:defRPr/>
            </a:pPr>
            <a:r>
              <a:rPr kumimoji="0" lang="en-US" sz="3600" b="0" i="0" u="none" strike="noStrike" kern="1200" cap="none" spc="0" normalizeH="0" baseline="0" noProof="0" dirty="0">
                <a:ln>
                  <a:noFill/>
                </a:ln>
                <a:solidFill>
                  <a:prstClr val="black"/>
                </a:solidFill>
                <a:effectLst/>
                <a:uLnTx/>
                <a:uFillTx/>
                <a:latin typeface="Arial Narrow"/>
                <a:ea typeface="+mn-ea"/>
                <a:cs typeface="Arial"/>
              </a:rPr>
              <a:t>Initial Work Plan</a:t>
            </a:r>
          </a:p>
          <a:p>
            <a:pPr marR="0" lvl="0" algn="l" defTabSz="914400" rtl="0" eaLnBrk="1" fontAlgn="auto" latinLnBrk="0" hangingPunct="1">
              <a:lnSpc>
                <a:spcPct val="100000"/>
              </a:lnSpc>
              <a:spcBef>
                <a:spcPts val="0"/>
              </a:spcBef>
              <a:spcAft>
                <a:spcPts val="0"/>
              </a:spcAft>
              <a:buClrTx/>
              <a:buSzTx/>
              <a:tabLst/>
              <a:defRPr/>
            </a:pPr>
            <a:endParaRPr kumimoji="0" lang="en-US" sz="1400" b="0" i="0" u="none" strike="noStrike" kern="1200" cap="none" spc="0" normalizeH="0" baseline="0" noProof="0" dirty="0">
              <a:ln>
                <a:noFill/>
              </a:ln>
              <a:solidFill>
                <a:prstClr val="black"/>
              </a:solidFill>
              <a:effectLst/>
              <a:uLnTx/>
              <a:uFillTx/>
              <a:latin typeface="Arial Narrow"/>
              <a:ea typeface="+mn-ea"/>
              <a:cs typeface="Arial"/>
            </a:endParaRPr>
          </a:p>
          <a:p>
            <a:pPr marL="688975" lvl="1" indent="-231775">
              <a:buFontTx/>
              <a:buChar char="•"/>
            </a:pPr>
            <a:r>
              <a:rPr lang="en-US" sz="2800" dirty="0">
                <a:solidFill>
                  <a:prstClr val="black"/>
                </a:solidFill>
                <a:latin typeface="Arial Narrow"/>
                <a:cs typeface="Arial"/>
              </a:rPr>
              <a:t>Due at least 14 calendar days before the preconstruction meeting</a:t>
            </a:r>
          </a:p>
          <a:p>
            <a:pPr marL="688975" lvl="1" indent="-231775">
              <a:buFontTx/>
              <a:buChar char="•"/>
            </a:pPr>
            <a:endParaRPr lang="en-US" sz="800" dirty="0">
              <a:solidFill>
                <a:prstClr val="black"/>
              </a:solidFill>
              <a:latin typeface="Arial Narrow"/>
              <a:cs typeface="Arial"/>
            </a:endParaRPr>
          </a:p>
          <a:p>
            <a:pPr marL="688975" lvl="1" indent="-231775">
              <a:buFontTx/>
              <a:buChar char="•"/>
            </a:pPr>
            <a:r>
              <a:rPr kumimoji="0" lang="en-US" sz="2800" b="0" i="0" u="none" strike="noStrike" kern="1200" cap="none" spc="0" normalizeH="0" baseline="0" noProof="0" dirty="0">
                <a:ln>
                  <a:noFill/>
                </a:ln>
                <a:solidFill>
                  <a:prstClr val="black"/>
                </a:solidFill>
                <a:effectLst/>
                <a:uLnTx/>
                <a:uFillTx/>
                <a:latin typeface="Arial Narrow"/>
                <a:ea typeface="+mn-ea"/>
                <a:cs typeface="Arial"/>
              </a:rPr>
              <a:t>Detailed bar chart for the first 60 calendar days of work</a:t>
            </a:r>
          </a:p>
          <a:p>
            <a:pPr marL="688975" lvl="1" indent="-231775">
              <a:buFontTx/>
              <a:buChar char="•"/>
            </a:pPr>
            <a:endParaRPr kumimoji="0" lang="en-US" sz="800" b="0" i="0" u="none" strike="noStrike" kern="1200" cap="none" spc="0" normalizeH="0" baseline="0" noProof="0" dirty="0">
              <a:ln>
                <a:noFill/>
              </a:ln>
              <a:solidFill>
                <a:prstClr val="black"/>
              </a:solidFill>
              <a:effectLst/>
              <a:uLnTx/>
              <a:uFillTx/>
              <a:latin typeface="Arial Narrow"/>
              <a:ea typeface="+mn-ea"/>
              <a:cs typeface="Arial"/>
            </a:endParaRPr>
          </a:p>
          <a:p>
            <a:pPr marL="688975" lvl="1" indent="-231775">
              <a:buFontTx/>
              <a:buChar char="•"/>
            </a:pPr>
            <a:r>
              <a:rPr lang="en-US" sz="2800" dirty="0">
                <a:solidFill>
                  <a:prstClr val="black"/>
                </a:solidFill>
                <a:latin typeface="Arial Narrow"/>
                <a:cs typeface="Arial"/>
              </a:rPr>
              <a:t>Within 5 business days after the meeting, the engineer will accept or request additional information</a:t>
            </a:r>
          </a:p>
          <a:p>
            <a:pPr marL="688975" lvl="1" indent="-231775">
              <a:buFontTx/>
              <a:buChar char="•"/>
            </a:pPr>
            <a:endParaRPr lang="en-US" sz="800" dirty="0">
              <a:solidFill>
                <a:prstClr val="black"/>
              </a:solidFill>
              <a:latin typeface="Arial Narrow"/>
              <a:cs typeface="Arial"/>
            </a:endParaRPr>
          </a:p>
          <a:p>
            <a:pPr marL="688975" lvl="1" indent="-231775">
              <a:buFontTx/>
              <a:buChar char="•"/>
            </a:pPr>
            <a:r>
              <a:rPr kumimoji="0" lang="en-US" sz="2800" b="0" i="0" u="none" strike="noStrike" kern="1200" cap="none" spc="0" normalizeH="0" baseline="0" noProof="0" dirty="0">
                <a:ln>
                  <a:noFill/>
                </a:ln>
                <a:solidFill>
                  <a:prstClr val="black"/>
                </a:solidFill>
                <a:effectLst/>
                <a:uLnTx/>
                <a:uFillTx/>
                <a:latin typeface="Arial Narrow"/>
                <a:ea typeface="+mn-ea"/>
                <a:cs typeface="Arial"/>
              </a:rPr>
              <a:t>Maintain and submit bi-weekly updated version</a:t>
            </a:r>
          </a:p>
          <a:p>
            <a:pPr marL="688975" lvl="1" indent="-231775">
              <a:buFontTx/>
              <a:buChar char="•"/>
            </a:pPr>
            <a:endParaRPr kumimoji="0" lang="en-US" sz="800" b="0" i="0" u="none" strike="noStrike" kern="1200" cap="none" spc="0" normalizeH="0" baseline="0" noProof="0" dirty="0">
              <a:ln>
                <a:noFill/>
              </a:ln>
              <a:solidFill>
                <a:prstClr val="black"/>
              </a:solidFill>
              <a:effectLst/>
              <a:uLnTx/>
              <a:uFillTx/>
              <a:latin typeface="Arial Narrow"/>
              <a:ea typeface="+mn-ea"/>
              <a:cs typeface="Arial"/>
            </a:endParaRPr>
          </a:p>
          <a:p>
            <a:pPr marL="688975" lvl="1" indent="-231775">
              <a:buFontTx/>
              <a:buChar char="•"/>
            </a:pPr>
            <a:r>
              <a:rPr lang="en-US" sz="2800" dirty="0">
                <a:solidFill>
                  <a:prstClr val="black"/>
                </a:solidFill>
                <a:latin typeface="Arial Narrow"/>
                <a:cs typeface="Arial"/>
              </a:rPr>
              <a:t>Used to monitor the progress until accepting the baseline schedule</a:t>
            </a:r>
            <a:endParaRPr kumimoji="0" lang="en-US" sz="2800" b="0" i="0" u="none" strike="noStrike" kern="1200" cap="none" spc="0" normalizeH="0" baseline="0" noProof="0" dirty="0">
              <a:ln>
                <a:noFill/>
              </a:ln>
              <a:solidFill>
                <a:prstClr val="black"/>
              </a:solidFill>
              <a:effectLst/>
              <a:uLnTx/>
              <a:uFillTx/>
              <a:latin typeface="Arial Narrow"/>
              <a:ea typeface="+mn-ea"/>
              <a:cs typeface="Arial"/>
            </a:endParaRPr>
          </a:p>
          <a:p>
            <a:pPr marR="0" lvl="0" algn="l" defTabSz="914400" rtl="0" eaLnBrk="1" fontAlgn="auto" latinLnBrk="0" hangingPunct="1">
              <a:lnSpc>
                <a:spcPct val="100000"/>
              </a:lnSpc>
              <a:spcBef>
                <a:spcPts val="0"/>
              </a:spcBef>
              <a:spcAft>
                <a:spcPts val="0"/>
              </a:spcAft>
              <a:buClrTx/>
              <a:buSzTx/>
              <a:tabLst/>
              <a:defRPr/>
            </a:pPr>
            <a:r>
              <a:rPr kumimoji="0" lang="en-US" sz="1800" b="0" i="0" u="none" strike="noStrike" kern="1200" cap="none" spc="0" normalizeH="0" baseline="0" noProof="0" dirty="0">
                <a:ln>
                  <a:noFill/>
                </a:ln>
                <a:solidFill>
                  <a:prstClr val="black"/>
                </a:solidFill>
                <a:effectLst/>
                <a:uLnTx/>
                <a:uFillTx/>
                <a:latin typeface="Arial Narrow"/>
                <a:ea typeface="+mn-ea"/>
                <a:cs typeface="Arial"/>
              </a:rPr>
              <a:t>​</a:t>
            </a:r>
          </a:p>
        </p:txBody>
      </p:sp>
    </p:spTree>
    <p:extLst>
      <p:ext uri="{BB962C8B-B14F-4D97-AF65-F5344CB8AC3E}">
        <p14:creationId xmlns:p14="http://schemas.microsoft.com/office/powerpoint/2010/main" val="1727156714"/>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41497" y="73498"/>
            <a:ext cx="10515600" cy="1270528"/>
          </a:xfrm>
        </p:spPr>
        <p:txBody>
          <a:bodyPr lIns="91440" tIns="45720" rIns="91440" bIns="45720" anchor="ctr" anchorCtr="0"/>
          <a:lstStyle/>
          <a:p>
            <a:r>
              <a:rPr lang="en-US" dirty="0">
                <a:solidFill>
                  <a:schemeClr val="tx1"/>
                </a:solidFill>
                <a:latin typeface="Arial Narrow"/>
              </a:rPr>
              <a:t>Objectives</a:t>
            </a:r>
            <a:endParaRPr lang="en-US" dirty="0">
              <a:solidFill>
                <a:schemeClr val="tx1"/>
              </a:solidFill>
            </a:endParaRPr>
          </a:p>
        </p:txBody>
      </p:sp>
      <p:sp>
        <p:nvSpPr>
          <p:cNvPr id="3" name="Content Placeholder 2">
            <a:extLst>
              <a:ext uri="{FF2B5EF4-FFF2-40B4-BE49-F238E27FC236}">
                <a16:creationId xmlns:a16="http://schemas.microsoft.com/office/drawing/2014/main" id="{25EE613F-2B6E-4550-9DB9-C0871801C09A}"/>
              </a:ext>
            </a:extLst>
          </p:cNvPr>
          <p:cNvSpPr>
            <a:spLocks noGrp="1"/>
          </p:cNvSpPr>
          <p:nvPr>
            <p:ph idx="13"/>
          </p:nvPr>
        </p:nvSpPr>
        <p:spPr>
          <a:xfrm>
            <a:off x="5818965" y="1986057"/>
            <a:ext cx="6096198" cy="3825453"/>
          </a:xfrm>
        </p:spPr>
        <p:txBody>
          <a:bodyPr lIns="91440" tIns="45720" rIns="91440" bIns="45720" anchor="t"/>
          <a:lstStyle/>
          <a:p>
            <a:r>
              <a:rPr lang="en-US" dirty="0">
                <a:solidFill>
                  <a:schemeClr val="tx1"/>
                </a:solidFill>
              </a:rPr>
              <a:t>Learn the different components of a CPM schedule</a:t>
            </a:r>
          </a:p>
          <a:p>
            <a:r>
              <a:rPr lang="en-US">
                <a:solidFill>
                  <a:schemeClr val="tx1"/>
                </a:solidFill>
                <a:latin typeface="Arial Narrow"/>
              </a:rPr>
              <a:t>Understand what elements make a good </a:t>
            </a:r>
            <a:r>
              <a:rPr lang="en-US" dirty="0">
                <a:solidFill>
                  <a:schemeClr val="tx1"/>
                </a:solidFill>
                <a:latin typeface="Arial Narrow"/>
              </a:rPr>
              <a:t>CPM schedule</a:t>
            </a:r>
          </a:p>
          <a:p>
            <a:r>
              <a:rPr lang="en-US">
                <a:solidFill>
                  <a:schemeClr val="tx1"/>
                </a:solidFill>
                <a:latin typeface="Arial Narrow"/>
              </a:rPr>
              <a:t>Review baseline and update CPM </a:t>
            </a:r>
            <a:r>
              <a:rPr lang="en-US" dirty="0">
                <a:solidFill>
                  <a:schemeClr val="tx1"/>
                </a:solidFill>
                <a:latin typeface="Arial Narrow"/>
              </a:rPr>
              <a:t>schedules for accuracy</a:t>
            </a:r>
          </a:p>
          <a:p>
            <a:r>
              <a:rPr lang="en-US" dirty="0">
                <a:solidFill>
                  <a:schemeClr val="tx1"/>
                </a:solidFill>
              </a:rPr>
              <a:t>Identify risks in CPM schedule</a:t>
            </a:r>
          </a:p>
          <a:p>
            <a:r>
              <a:rPr lang="en-US" dirty="0">
                <a:solidFill>
                  <a:schemeClr val="tx1"/>
                </a:solidFill>
              </a:rPr>
              <a:t>Evaluate delays and understand impacts</a:t>
            </a:r>
          </a:p>
          <a:p>
            <a:endParaRPr lang="en-US" dirty="0"/>
          </a:p>
          <a:p>
            <a:endParaRPr lang="en-US" dirty="0"/>
          </a:p>
        </p:txBody>
      </p:sp>
      <p:pic>
        <p:nvPicPr>
          <p:cNvPr id="7170" name="Picture 2" descr="Objective - Free business and finance icons">
            <a:extLst>
              <a:ext uri="{FF2B5EF4-FFF2-40B4-BE49-F238E27FC236}">
                <a16:creationId xmlns:a16="http://schemas.microsoft.com/office/drawing/2014/main" id="{F7343143-FFCB-46D8-9CB3-A6DC265E33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2238" y="1594258"/>
            <a:ext cx="3669484" cy="36694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7192292"/>
      </p:ext>
    </p:extLst>
  </p:cSld>
  <p:clrMapOvr>
    <a:masterClrMapping/>
  </p:clrMapOvr>
  <p:transition spd="slow">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5675" y="73498"/>
            <a:ext cx="10901422" cy="1270528"/>
          </a:xfrm>
        </p:spPr>
        <p:txBody>
          <a:bodyPr lIns="91440" tIns="45720" rIns="91440" bIns="45720" anchor="ctr" anchorCtr="0"/>
          <a:lstStyle/>
          <a:p>
            <a:r>
              <a:rPr lang="en-US" dirty="0">
                <a:solidFill>
                  <a:schemeClr val="tx1"/>
                </a:solidFill>
                <a:latin typeface="Arial Narrow"/>
              </a:rPr>
              <a:t>CPM Schedule Process Steps</a:t>
            </a:r>
            <a:endParaRPr lang="en-US" dirty="0">
              <a:solidFill>
                <a:schemeClr val="tx1"/>
              </a:solidFill>
            </a:endParaRPr>
          </a:p>
        </p:txBody>
      </p:sp>
      <p:sp>
        <p:nvSpPr>
          <p:cNvPr id="7" name="TextBox 6">
            <a:extLst>
              <a:ext uri="{FF2B5EF4-FFF2-40B4-BE49-F238E27FC236}">
                <a16:creationId xmlns:a16="http://schemas.microsoft.com/office/drawing/2014/main" id="{83C8B1D3-8BCC-41DE-C876-437CBABEDD3B}"/>
              </a:ext>
            </a:extLst>
          </p:cNvPr>
          <p:cNvSpPr txBox="1"/>
          <p:nvPr/>
        </p:nvSpPr>
        <p:spPr>
          <a:xfrm>
            <a:off x="526828" y="1344026"/>
            <a:ext cx="11138343" cy="437042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R="0" lvl="0" algn="l" defTabSz="914400" rtl="0" eaLnBrk="1" fontAlgn="auto" latinLnBrk="0" hangingPunct="1">
              <a:lnSpc>
                <a:spcPct val="100000"/>
              </a:lnSpc>
              <a:spcBef>
                <a:spcPts val="0"/>
              </a:spcBef>
              <a:spcAft>
                <a:spcPts val="0"/>
              </a:spcAft>
              <a:buClrTx/>
              <a:buSzTx/>
              <a:tabLst/>
              <a:defRPr/>
            </a:pPr>
            <a:r>
              <a:rPr kumimoji="0" lang="en-US" sz="3600" b="0" i="0" u="none" strike="noStrike" kern="1200" cap="none" spc="0" normalizeH="0" baseline="0" noProof="0" dirty="0">
                <a:ln>
                  <a:noFill/>
                </a:ln>
                <a:solidFill>
                  <a:prstClr val="black"/>
                </a:solidFill>
                <a:effectLst/>
                <a:uLnTx/>
                <a:uFillTx/>
                <a:latin typeface="Arial Narrow"/>
                <a:ea typeface="+mn-ea"/>
                <a:cs typeface="Arial"/>
              </a:rPr>
              <a:t>Baseline Schedule</a:t>
            </a:r>
          </a:p>
          <a:p>
            <a:pPr marR="0" lvl="0" algn="l" defTabSz="914400" rtl="0" eaLnBrk="1" fontAlgn="auto" latinLnBrk="0" hangingPunct="1">
              <a:lnSpc>
                <a:spcPct val="100000"/>
              </a:lnSpc>
              <a:spcBef>
                <a:spcPts val="0"/>
              </a:spcBef>
              <a:spcAft>
                <a:spcPts val="0"/>
              </a:spcAft>
              <a:buClrTx/>
              <a:buSzTx/>
              <a:tabLst/>
              <a:defRPr/>
            </a:pPr>
            <a:endParaRPr kumimoji="0" lang="en-US" sz="1000" b="0" i="0" u="none" strike="noStrike" kern="1200" cap="none" spc="0" normalizeH="0" baseline="0" noProof="0" dirty="0">
              <a:ln>
                <a:noFill/>
              </a:ln>
              <a:solidFill>
                <a:prstClr val="black"/>
              </a:solidFill>
              <a:effectLst/>
              <a:uLnTx/>
              <a:uFillTx/>
              <a:latin typeface="Arial Narrow"/>
              <a:ea typeface="+mn-ea"/>
              <a:cs typeface="Arial"/>
            </a:endParaRPr>
          </a:p>
          <a:p>
            <a:pPr marL="688975" marR="0" lvl="1" indent="-231775" algn="l" defTabSz="914400" rtl="0" eaLnBrk="1" fontAlgn="auto" latinLnBrk="0" hangingPunct="1">
              <a:lnSpc>
                <a:spcPct val="100000"/>
              </a:lnSpc>
              <a:spcBef>
                <a:spcPts val="0"/>
              </a:spcBef>
              <a:spcAft>
                <a:spcPts val="0"/>
              </a:spcAft>
              <a:buClrTx/>
              <a:buSzTx/>
              <a:buFontTx/>
              <a:buChar char="•"/>
              <a:tabLst/>
              <a:defRPr/>
            </a:pPr>
            <a:r>
              <a:rPr kumimoji="0" lang="en-US" sz="2400" b="0" i="0" u="none" strike="noStrike" kern="1200" cap="none" spc="0" normalizeH="0" baseline="0" noProof="0" dirty="0">
                <a:ln>
                  <a:noFill/>
                </a:ln>
                <a:solidFill>
                  <a:prstClr val="black"/>
                </a:solidFill>
                <a:effectLst/>
                <a:uLnTx/>
                <a:uFillTx/>
                <a:latin typeface="Arial Narrow"/>
                <a:ea typeface="+mn-ea"/>
                <a:cs typeface="Arial"/>
              </a:rPr>
              <a:t>Due within 30 calendar days after notice to proceed</a:t>
            </a:r>
          </a:p>
          <a:p>
            <a:pPr marL="688975" marR="0" lvl="1" indent="-231775" algn="l" defTabSz="914400" rtl="0" eaLnBrk="1" fontAlgn="auto" latinLnBrk="0" hangingPunct="1">
              <a:lnSpc>
                <a:spcPct val="100000"/>
              </a:lnSpc>
              <a:spcBef>
                <a:spcPts val="0"/>
              </a:spcBef>
              <a:spcAft>
                <a:spcPts val="0"/>
              </a:spcAft>
              <a:buClrTx/>
              <a:buSzTx/>
              <a:buFontTx/>
              <a:buChar char="•"/>
              <a:tabLst/>
              <a:defRPr/>
            </a:pPr>
            <a:endParaRPr kumimoji="0" lang="en-US" sz="800" b="0" i="0" u="none" strike="noStrike" kern="1200" cap="none" spc="0" normalizeH="0" baseline="0" noProof="0" dirty="0">
              <a:ln>
                <a:noFill/>
              </a:ln>
              <a:solidFill>
                <a:prstClr val="black"/>
              </a:solidFill>
              <a:effectLst/>
              <a:uLnTx/>
              <a:uFillTx/>
              <a:latin typeface="Arial Narrow"/>
              <a:ea typeface="+mn-ea"/>
              <a:cs typeface="Arial"/>
            </a:endParaRPr>
          </a:p>
          <a:p>
            <a:pPr marL="688975" marR="0" lvl="1" indent="-231775" algn="l" defTabSz="914400" rtl="0" eaLnBrk="1" fontAlgn="auto" latinLnBrk="0" hangingPunct="1">
              <a:lnSpc>
                <a:spcPct val="100000"/>
              </a:lnSpc>
              <a:spcBef>
                <a:spcPts val="0"/>
              </a:spcBef>
              <a:spcAft>
                <a:spcPts val="0"/>
              </a:spcAft>
              <a:buClrTx/>
              <a:buSzTx/>
              <a:buFontTx/>
              <a:buChar char="•"/>
              <a:tabLst/>
              <a:defRPr/>
            </a:pPr>
            <a:r>
              <a:rPr kumimoji="0" lang="en-US" sz="2400" b="0" i="0" u="none" strike="noStrike" kern="1200" cap="none" spc="0" normalizeH="0" baseline="0" noProof="0" dirty="0">
                <a:ln>
                  <a:noFill/>
                </a:ln>
                <a:solidFill>
                  <a:prstClr val="black"/>
                </a:solidFill>
                <a:effectLst/>
                <a:uLnTx/>
                <a:uFillTx/>
                <a:latin typeface="Arial Narrow"/>
                <a:ea typeface="+mn-ea"/>
                <a:cs typeface="Arial"/>
              </a:rPr>
              <a:t>Engineer will schedule a review meeting with the </a:t>
            </a:r>
            <a:r>
              <a:rPr lang="en-US" sz="2400" dirty="0">
                <a:solidFill>
                  <a:prstClr val="black"/>
                </a:solidFill>
                <a:latin typeface="Arial Narrow"/>
                <a:cs typeface="Arial"/>
              </a:rPr>
              <a:t>contractor </a:t>
            </a:r>
            <a:r>
              <a:rPr kumimoji="0" lang="en-US" sz="2400" b="0" i="0" u="none" strike="noStrike" kern="1200" cap="none" spc="0" normalizeH="0" baseline="0" noProof="0" dirty="0">
                <a:ln>
                  <a:noFill/>
                </a:ln>
                <a:solidFill>
                  <a:prstClr val="black"/>
                </a:solidFill>
                <a:effectLst/>
                <a:uLnTx/>
                <a:uFillTx/>
                <a:latin typeface="Arial Narrow"/>
                <a:ea typeface="+mn-ea"/>
                <a:cs typeface="Arial"/>
              </a:rPr>
              <a:t>within 10</a:t>
            </a:r>
            <a:r>
              <a:rPr lang="en-US" sz="2400" dirty="0">
                <a:solidFill>
                  <a:prstClr val="black"/>
                </a:solidFill>
                <a:latin typeface="Arial Narrow"/>
                <a:cs typeface="Arial"/>
              </a:rPr>
              <a:t> </a:t>
            </a:r>
            <a:r>
              <a:rPr kumimoji="0" lang="en-US" sz="2400" b="0" i="0" u="none" strike="noStrike" kern="1200" cap="none" spc="0" normalizeH="0" baseline="0" noProof="0" dirty="0">
                <a:ln>
                  <a:noFill/>
                </a:ln>
                <a:solidFill>
                  <a:prstClr val="black"/>
                </a:solidFill>
                <a:effectLst/>
                <a:uLnTx/>
                <a:uFillTx/>
                <a:latin typeface="Arial Narrow"/>
                <a:ea typeface="+mn-ea"/>
                <a:cs typeface="Arial"/>
              </a:rPr>
              <a:t>business days after initial submittal</a:t>
            </a:r>
          </a:p>
          <a:p>
            <a:pPr marL="688975" marR="0" lvl="1" indent="-231775" algn="l" defTabSz="914400" rtl="0" eaLnBrk="1" fontAlgn="auto" latinLnBrk="0" hangingPunct="1">
              <a:lnSpc>
                <a:spcPct val="100000"/>
              </a:lnSpc>
              <a:spcBef>
                <a:spcPts val="0"/>
              </a:spcBef>
              <a:spcAft>
                <a:spcPts val="0"/>
              </a:spcAft>
              <a:buClrTx/>
              <a:buSzTx/>
              <a:buFontTx/>
              <a:buChar char="•"/>
              <a:tabLst/>
              <a:defRPr/>
            </a:pPr>
            <a:endParaRPr kumimoji="0" lang="en-US" sz="800" b="0" i="0" u="none" strike="noStrike" kern="1200" cap="none" spc="0" normalizeH="0" baseline="0" noProof="0" dirty="0">
              <a:ln>
                <a:noFill/>
              </a:ln>
              <a:solidFill>
                <a:prstClr val="black"/>
              </a:solidFill>
              <a:effectLst/>
              <a:uLnTx/>
              <a:uFillTx/>
              <a:latin typeface="Arial Narrow"/>
              <a:ea typeface="+mn-ea"/>
              <a:cs typeface="Arial"/>
            </a:endParaRPr>
          </a:p>
          <a:p>
            <a:pPr marL="688975" marR="0" lvl="1" indent="-231775" algn="l" defTabSz="914400" rtl="0" eaLnBrk="1" fontAlgn="auto" latinLnBrk="0" hangingPunct="1">
              <a:lnSpc>
                <a:spcPct val="100000"/>
              </a:lnSpc>
              <a:spcBef>
                <a:spcPts val="0"/>
              </a:spcBef>
              <a:spcAft>
                <a:spcPts val="0"/>
              </a:spcAft>
              <a:buClrTx/>
              <a:buSzTx/>
              <a:buFontTx/>
              <a:buChar char="•"/>
              <a:tabLst/>
              <a:defRPr/>
            </a:pPr>
            <a:r>
              <a:rPr kumimoji="0" lang="en-US" sz="2400" b="0" i="0" u="none" strike="noStrike" kern="1200" cap="none" spc="0" normalizeH="0" baseline="0" noProof="0" dirty="0">
                <a:ln>
                  <a:noFill/>
                </a:ln>
                <a:solidFill>
                  <a:prstClr val="black"/>
                </a:solidFill>
                <a:effectLst/>
                <a:uLnTx/>
                <a:uFillTx/>
                <a:latin typeface="Arial Narrow"/>
                <a:ea typeface="+mn-ea"/>
                <a:cs typeface="Arial"/>
              </a:rPr>
              <a:t>Review comments due back to contractor within 5 business days after the meeting</a:t>
            </a:r>
          </a:p>
          <a:p>
            <a:pPr marL="688975" marR="0" lvl="1" indent="-231775" algn="l" defTabSz="914400" rtl="0" eaLnBrk="1" fontAlgn="auto" latinLnBrk="0" hangingPunct="1">
              <a:lnSpc>
                <a:spcPct val="100000"/>
              </a:lnSpc>
              <a:spcBef>
                <a:spcPts val="0"/>
              </a:spcBef>
              <a:spcAft>
                <a:spcPts val="0"/>
              </a:spcAft>
              <a:buClrTx/>
              <a:buSzTx/>
              <a:buFontTx/>
              <a:buChar char="•"/>
              <a:tabLst/>
              <a:defRPr/>
            </a:pPr>
            <a:endParaRPr kumimoji="0" lang="en-US" sz="800" b="0" i="0" u="none" strike="noStrike" kern="1200" cap="none" spc="0" normalizeH="0" baseline="0" noProof="0" dirty="0">
              <a:ln>
                <a:noFill/>
              </a:ln>
              <a:solidFill>
                <a:prstClr val="black"/>
              </a:solidFill>
              <a:effectLst/>
              <a:uLnTx/>
              <a:uFillTx/>
              <a:latin typeface="Arial Narrow"/>
              <a:ea typeface="+mn-ea"/>
              <a:cs typeface="Arial"/>
            </a:endParaRPr>
          </a:p>
          <a:p>
            <a:pPr marL="688975" marR="0" lvl="1" indent="-231775" algn="l" defTabSz="914400" rtl="0" eaLnBrk="1" fontAlgn="auto" latinLnBrk="0" hangingPunct="1">
              <a:lnSpc>
                <a:spcPct val="100000"/>
              </a:lnSpc>
              <a:spcBef>
                <a:spcPts val="0"/>
              </a:spcBef>
              <a:spcAft>
                <a:spcPts val="0"/>
              </a:spcAft>
              <a:buClrTx/>
              <a:buSzTx/>
              <a:buFontTx/>
              <a:buChar char="•"/>
              <a:tabLst/>
              <a:defRPr/>
            </a:pPr>
            <a:r>
              <a:rPr kumimoji="0" lang="en-US" sz="2400" b="0" i="0" u="none" strike="noStrike" kern="1200" cap="none" spc="0" normalizeH="0" baseline="0" noProof="0" dirty="0">
                <a:ln>
                  <a:noFill/>
                </a:ln>
                <a:solidFill>
                  <a:prstClr val="black"/>
                </a:solidFill>
                <a:effectLst/>
                <a:uLnTx/>
                <a:uFillTx/>
                <a:latin typeface="Arial Narrow"/>
                <a:ea typeface="+mn-ea"/>
                <a:cs typeface="Arial"/>
              </a:rPr>
              <a:t>Contractor has 10 business days to revise and resubmit as-needed</a:t>
            </a:r>
          </a:p>
          <a:p>
            <a:pPr marL="688975" marR="0" lvl="1" indent="-231775" algn="l" defTabSz="914400" rtl="0" eaLnBrk="1" fontAlgn="auto" latinLnBrk="0" hangingPunct="1">
              <a:lnSpc>
                <a:spcPct val="100000"/>
              </a:lnSpc>
              <a:spcBef>
                <a:spcPts val="0"/>
              </a:spcBef>
              <a:spcAft>
                <a:spcPts val="0"/>
              </a:spcAft>
              <a:buClrTx/>
              <a:buSzTx/>
              <a:buFontTx/>
              <a:buChar char="•"/>
              <a:tabLst/>
              <a:defRPr/>
            </a:pPr>
            <a:endParaRPr kumimoji="0" lang="en-US" sz="800" b="0" i="0" u="none" strike="noStrike" kern="1200" cap="none" spc="0" normalizeH="0" baseline="0" noProof="0" dirty="0">
              <a:ln>
                <a:noFill/>
              </a:ln>
              <a:solidFill>
                <a:prstClr val="black"/>
              </a:solidFill>
              <a:effectLst/>
              <a:uLnTx/>
              <a:uFillTx/>
              <a:latin typeface="Arial Narrow"/>
              <a:ea typeface="+mn-ea"/>
              <a:cs typeface="Arial"/>
            </a:endParaRPr>
          </a:p>
          <a:p>
            <a:pPr marL="688975" marR="0" lvl="1" indent="-231775" algn="l" defTabSz="914400" rtl="0" eaLnBrk="1" fontAlgn="auto" latinLnBrk="0" hangingPunct="1">
              <a:lnSpc>
                <a:spcPct val="100000"/>
              </a:lnSpc>
              <a:spcBef>
                <a:spcPts val="0"/>
              </a:spcBef>
              <a:spcAft>
                <a:spcPts val="0"/>
              </a:spcAft>
              <a:buClrTx/>
              <a:buSzTx/>
              <a:buFontTx/>
              <a:buChar char="•"/>
              <a:tabLst/>
              <a:defRPr/>
            </a:pPr>
            <a:r>
              <a:rPr lang="en-US" sz="2400" dirty="0">
                <a:solidFill>
                  <a:prstClr val="black"/>
                </a:solidFill>
                <a:latin typeface="Arial Narrow"/>
                <a:cs typeface="Arial"/>
              </a:rPr>
              <a:t>Department will only make progress payments for the value of materials until the baseline schedule is submitted</a:t>
            </a:r>
          </a:p>
          <a:p>
            <a:pPr marL="688975" marR="0" lvl="1" indent="-231775" algn="l" defTabSz="914400" rtl="0" eaLnBrk="1" fontAlgn="auto" latinLnBrk="0" hangingPunct="1">
              <a:lnSpc>
                <a:spcPct val="100000"/>
              </a:lnSpc>
              <a:spcBef>
                <a:spcPts val="0"/>
              </a:spcBef>
              <a:spcAft>
                <a:spcPts val="0"/>
              </a:spcAft>
              <a:buClrTx/>
              <a:buSzTx/>
              <a:buFontTx/>
              <a:buChar char="•"/>
              <a:tabLst/>
              <a:defRPr/>
            </a:pPr>
            <a:endParaRPr kumimoji="0" lang="en-US" sz="800" b="0" i="0" u="none" strike="noStrike" kern="1200" cap="none" spc="0" normalizeH="0" baseline="0" noProof="0" dirty="0">
              <a:ln>
                <a:noFill/>
              </a:ln>
              <a:solidFill>
                <a:prstClr val="black"/>
              </a:solidFill>
              <a:effectLst/>
              <a:uLnTx/>
              <a:uFillTx/>
              <a:latin typeface="Arial Narrow"/>
              <a:ea typeface="+mn-ea"/>
              <a:cs typeface="Arial"/>
            </a:endParaRPr>
          </a:p>
          <a:p>
            <a:pPr marL="688975" marR="0" lvl="1" indent="-231775" algn="l" defTabSz="914400" rtl="0" eaLnBrk="1" fontAlgn="auto" latinLnBrk="0" hangingPunct="1">
              <a:lnSpc>
                <a:spcPct val="100000"/>
              </a:lnSpc>
              <a:spcBef>
                <a:spcPts val="0"/>
              </a:spcBef>
              <a:spcAft>
                <a:spcPts val="0"/>
              </a:spcAft>
              <a:buClrTx/>
              <a:buSzTx/>
              <a:buFontTx/>
              <a:buChar char="•"/>
              <a:tabLst/>
              <a:defRPr/>
            </a:pPr>
            <a:r>
              <a:rPr kumimoji="0" lang="en-US" sz="2400" b="0" i="0" u="none" strike="noStrike" kern="1200" cap="none" spc="0" normalizeH="0" baseline="0" noProof="0" dirty="0">
                <a:ln>
                  <a:noFill/>
                </a:ln>
                <a:solidFill>
                  <a:prstClr val="black"/>
                </a:solidFill>
                <a:effectLst/>
                <a:uLnTx/>
                <a:uFillTx/>
                <a:latin typeface="Arial Narrow"/>
                <a:ea typeface="+mn-ea"/>
                <a:cs typeface="Arial"/>
              </a:rPr>
              <a:t>Department will retain 10% of each estimate</a:t>
            </a:r>
            <a:r>
              <a:rPr lang="en-US" sz="2400" dirty="0">
                <a:solidFill>
                  <a:prstClr val="black"/>
                </a:solidFill>
                <a:latin typeface="Arial Narrow"/>
                <a:cs typeface="Arial"/>
              </a:rPr>
              <a:t> until baseline is accepted</a:t>
            </a:r>
            <a:endParaRPr kumimoji="0" lang="en-US" sz="2400" b="0" i="0" u="none" strike="noStrike" kern="1200" cap="none" spc="0" normalizeH="0" baseline="0" noProof="0" dirty="0">
              <a:ln>
                <a:noFill/>
              </a:ln>
              <a:solidFill>
                <a:prstClr val="black"/>
              </a:solidFill>
              <a:effectLst/>
              <a:uLnTx/>
              <a:uFillTx/>
              <a:latin typeface="Arial Narrow"/>
              <a:ea typeface="+mn-ea"/>
              <a:cs typeface="Arial"/>
            </a:endParaRPr>
          </a:p>
        </p:txBody>
      </p:sp>
    </p:spTree>
    <p:extLst>
      <p:ext uri="{BB962C8B-B14F-4D97-AF65-F5344CB8AC3E}">
        <p14:creationId xmlns:p14="http://schemas.microsoft.com/office/powerpoint/2010/main" val="3097418683"/>
      </p:ext>
    </p:extLst>
  </p:cSld>
  <p:clrMapOvr>
    <a:masterClrMapping/>
  </p:clrMapOvr>
  <p:transition spd="slow">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5675" y="73498"/>
            <a:ext cx="10901422" cy="1270528"/>
          </a:xfrm>
        </p:spPr>
        <p:txBody>
          <a:bodyPr lIns="91440" tIns="45720" rIns="91440" bIns="45720" anchor="ctr" anchorCtr="0"/>
          <a:lstStyle/>
          <a:p>
            <a:r>
              <a:rPr lang="en-US" dirty="0">
                <a:solidFill>
                  <a:schemeClr val="tx1"/>
                </a:solidFill>
                <a:latin typeface="Arial Narrow"/>
              </a:rPr>
              <a:t>CPM Schedule Process Steps</a:t>
            </a:r>
            <a:endParaRPr lang="en-US" dirty="0">
              <a:solidFill>
                <a:schemeClr val="tx1"/>
              </a:solidFill>
            </a:endParaRPr>
          </a:p>
        </p:txBody>
      </p:sp>
      <p:sp>
        <p:nvSpPr>
          <p:cNvPr id="7" name="TextBox 6">
            <a:extLst>
              <a:ext uri="{FF2B5EF4-FFF2-40B4-BE49-F238E27FC236}">
                <a16:creationId xmlns:a16="http://schemas.microsoft.com/office/drawing/2014/main" id="{83C8B1D3-8BCC-41DE-C876-437CBABEDD3B}"/>
              </a:ext>
            </a:extLst>
          </p:cNvPr>
          <p:cNvSpPr txBox="1"/>
          <p:nvPr/>
        </p:nvSpPr>
        <p:spPr>
          <a:xfrm>
            <a:off x="1053657" y="1628507"/>
            <a:ext cx="9705458" cy="36009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dirty="0">
                <a:solidFill>
                  <a:prstClr val="black"/>
                </a:solidFill>
                <a:latin typeface="Arial Narrow"/>
                <a:cs typeface="Arial"/>
              </a:rPr>
              <a:t>Update</a:t>
            </a:r>
            <a:r>
              <a:rPr kumimoji="0" lang="en-US" sz="3600" b="0" i="0" u="none" strike="noStrike" kern="1200" cap="none" spc="0" normalizeH="0" baseline="0" noProof="0" dirty="0">
                <a:ln>
                  <a:noFill/>
                </a:ln>
                <a:solidFill>
                  <a:prstClr val="black"/>
                </a:solidFill>
                <a:effectLst/>
                <a:uLnTx/>
                <a:uFillTx/>
                <a:latin typeface="Arial Narrow"/>
                <a:ea typeface="+mn-ea"/>
                <a:cs typeface="Arial"/>
              </a:rPr>
              <a:t> Schedules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Arial Narrow"/>
              <a:ea typeface="+mn-ea"/>
              <a:cs typeface="Arial"/>
            </a:endParaRPr>
          </a:p>
          <a:p>
            <a:pPr marL="688975" marR="0" lvl="1" indent="-231775" algn="l" defTabSz="914400" rtl="0" eaLnBrk="1" fontAlgn="auto" latinLnBrk="0" hangingPunct="1">
              <a:lnSpc>
                <a:spcPct val="100000"/>
              </a:lnSpc>
              <a:spcBef>
                <a:spcPts val="0"/>
              </a:spcBef>
              <a:spcAft>
                <a:spcPts val="0"/>
              </a:spcAft>
              <a:buClrTx/>
              <a:buSzTx/>
              <a:buFontTx/>
              <a:buChar char="•"/>
              <a:tabLst/>
              <a:defRPr/>
            </a:pPr>
            <a:r>
              <a:rPr lang="en-US" sz="2800" dirty="0">
                <a:solidFill>
                  <a:prstClr val="black"/>
                </a:solidFill>
                <a:latin typeface="Arial Narrow"/>
                <a:cs typeface="Arial"/>
              </a:rPr>
              <a:t>Update the schedule monthly</a:t>
            </a:r>
            <a:endParaRPr kumimoji="0" lang="en-US" sz="2800" b="0" i="0" u="none" strike="noStrike" kern="1200" cap="none" spc="0" normalizeH="0" baseline="0" noProof="0" dirty="0">
              <a:ln>
                <a:noFill/>
              </a:ln>
              <a:solidFill>
                <a:prstClr val="black"/>
              </a:solidFill>
              <a:effectLst/>
              <a:uLnTx/>
              <a:uFillTx/>
              <a:latin typeface="Arial Narrow"/>
              <a:ea typeface="+mn-ea"/>
              <a:cs typeface="Arial"/>
            </a:endParaRPr>
          </a:p>
          <a:p>
            <a:pPr marL="688975" marR="0" lvl="1" indent="-231775" algn="l" defTabSz="914400" rtl="0" eaLnBrk="1" fontAlgn="auto" latinLnBrk="0" hangingPunct="1">
              <a:lnSpc>
                <a:spcPct val="100000"/>
              </a:lnSpc>
              <a:spcBef>
                <a:spcPts val="0"/>
              </a:spcBef>
              <a:spcAft>
                <a:spcPts val="0"/>
              </a:spcAft>
              <a:buClrTx/>
              <a:buSzTx/>
              <a:buFontTx/>
              <a:buChar char="•"/>
              <a:tabLst/>
              <a:defRPr/>
            </a:pPr>
            <a:endParaRPr kumimoji="0" lang="en-US" sz="800" b="0" i="0" u="none" strike="noStrike" kern="1200" cap="none" spc="0" normalizeH="0" baseline="0" noProof="0" dirty="0">
              <a:ln>
                <a:noFill/>
              </a:ln>
              <a:solidFill>
                <a:prstClr val="black"/>
              </a:solidFill>
              <a:effectLst/>
              <a:uLnTx/>
              <a:uFillTx/>
              <a:latin typeface="Arial Narrow"/>
              <a:ea typeface="+mn-ea"/>
              <a:cs typeface="Arial"/>
            </a:endParaRPr>
          </a:p>
          <a:p>
            <a:pPr marL="688975" marR="0" lvl="1" indent="-231775" algn="l" defTabSz="914400" rtl="0" eaLnBrk="1" fontAlgn="auto" latinLnBrk="0" hangingPunct="1">
              <a:lnSpc>
                <a:spcPct val="100000"/>
              </a:lnSpc>
              <a:spcBef>
                <a:spcPts val="0"/>
              </a:spcBef>
              <a:spcAft>
                <a:spcPts val="0"/>
              </a:spcAft>
              <a:buClrTx/>
              <a:buSzTx/>
              <a:buFontTx/>
              <a:buChar char="•"/>
              <a:tabLst/>
              <a:defRPr/>
            </a:pPr>
            <a:r>
              <a:rPr kumimoji="0" lang="en-US" sz="2800" b="0" i="0" u="none" strike="noStrike" kern="1200" cap="none" spc="0" normalizeH="0" baseline="0" noProof="0" dirty="0">
                <a:ln>
                  <a:noFill/>
                </a:ln>
                <a:solidFill>
                  <a:prstClr val="black"/>
                </a:solidFill>
                <a:effectLst/>
                <a:uLnTx/>
                <a:uFillTx/>
                <a:latin typeface="Arial Narrow"/>
                <a:ea typeface="+mn-ea"/>
                <a:cs typeface="Arial"/>
              </a:rPr>
              <a:t>Hold a job-site schedule review meeting with the contractor within 5 business days after submittal</a:t>
            </a:r>
          </a:p>
          <a:p>
            <a:pPr marL="688975" marR="0" lvl="1" indent="-231775" algn="l" defTabSz="914400" rtl="0" eaLnBrk="1" fontAlgn="auto" latinLnBrk="0" hangingPunct="1">
              <a:lnSpc>
                <a:spcPct val="100000"/>
              </a:lnSpc>
              <a:spcBef>
                <a:spcPts val="0"/>
              </a:spcBef>
              <a:spcAft>
                <a:spcPts val="0"/>
              </a:spcAft>
              <a:buClrTx/>
              <a:buSzTx/>
              <a:buFontTx/>
              <a:buChar char="•"/>
              <a:tabLst/>
              <a:defRPr/>
            </a:pPr>
            <a:endParaRPr kumimoji="0" lang="en-US" sz="800" b="0" i="0" u="none" strike="noStrike" kern="1200" cap="none" spc="0" normalizeH="0" baseline="0" noProof="0" dirty="0">
              <a:ln>
                <a:noFill/>
              </a:ln>
              <a:solidFill>
                <a:prstClr val="black"/>
              </a:solidFill>
              <a:effectLst/>
              <a:uLnTx/>
              <a:uFillTx/>
              <a:latin typeface="Arial Narrow"/>
              <a:ea typeface="+mn-ea"/>
              <a:cs typeface="Arial"/>
            </a:endParaRPr>
          </a:p>
          <a:p>
            <a:pPr marL="688975" marR="0" lvl="1" indent="-231775" algn="l" defTabSz="914400" rtl="0" eaLnBrk="1" fontAlgn="auto" latinLnBrk="0" hangingPunct="1">
              <a:lnSpc>
                <a:spcPct val="100000"/>
              </a:lnSpc>
              <a:spcBef>
                <a:spcPts val="0"/>
              </a:spcBef>
              <a:spcAft>
                <a:spcPts val="0"/>
              </a:spcAft>
              <a:buClrTx/>
              <a:buSzTx/>
              <a:buFontTx/>
              <a:buChar char="•"/>
              <a:tabLst/>
              <a:defRPr/>
            </a:pPr>
            <a:r>
              <a:rPr kumimoji="0" lang="en-US" sz="2800" b="0" i="0" u="none" strike="noStrike" kern="1200" cap="none" spc="0" normalizeH="0" baseline="0" noProof="0" dirty="0">
                <a:ln>
                  <a:noFill/>
                </a:ln>
                <a:solidFill>
                  <a:prstClr val="black"/>
                </a:solidFill>
                <a:effectLst/>
                <a:uLnTx/>
                <a:uFillTx/>
                <a:latin typeface="Arial Narrow"/>
                <a:ea typeface="+mn-ea"/>
                <a:cs typeface="Arial"/>
              </a:rPr>
              <a:t>Review accuracy of schedule at the meeting</a:t>
            </a:r>
          </a:p>
          <a:p>
            <a:pPr marL="688975" marR="0" lvl="1" indent="-231775" algn="l" defTabSz="914400" rtl="0" eaLnBrk="1" fontAlgn="auto" latinLnBrk="0" hangingPunct="1">
              <a:lnSpc>
                <a:spcPct val="100000"/>
              </a:lnSpc>
              <a:spcBef>
                <a:spcPts val="0"/>
              </a:spcBef>
              <a:spcAft>
                <a:spcPts val="0"/>
              </a:spcAft>
              <a:buClrTx/>
              <a:buSzTx/>
              <a:buFontTx/>
              <a:buChar char="•"/>
              <a:tabLst/>
              <a:defRPr/>
            </a:pPr>
            <a:endParaRPr kumimoji="0" lang="en-US" sz="800" b="0" i="0" u="none" strike="noStrike" kern="1200" cap="none" spc="0" normalizeH="0" baseline="0" noProof="0" dirty="0">
              <a:ln>
                <a:noFill/>
              </a:ln>
              <a:solidFill>
                <a:prstClr val="black"/>
              </a:solidFill>
              <a:effectLst/>
              <a:uLnTx/>
              <a:uFillTx/>
              <a:latin typeface="Arial Narrow"/>
              <a:ea typeface="+mn-ea"/>
              <a:cs typeface="Arial"/>
            </a:endParaRPr>
          </a:p>
          <a:p>
            <a:pPr marL="688975" marR="0" lvl="1" indent="-231775" algn="l" defTabSz="914400" rtl="0" eaLnBrk="1" fontAlgn="auto" latinLnBrk="0" hangingPunct="1">
              <a:lnSpc>
                <a:spcPct val="100000"/>
              </a:lnSpc>
              <a:spcBef>
                <a:spcPts val="0"/>
              </a:spcBef>
              <a:spcAft>
                <a:spcPts val="0"/>
              </a:spcAft>
              <a:buClrTx/>
              <a:buSzTx/>
              <a:buFontTx/>
              <a:buChar char="•"/>
              <a:tabLst/>
              <a:defRPr/>
            </a:pPr>
            <a:r>
              <a:rPr kumimoji="0" lang="en-US" sz="2800" b="0" i="0" u="none" strike="noStrike" kern="1200" cap="none" spc="0" normalizeH="0" baseline="0" noProof="0" dirty="0">
                <a:ln>
                  <a:noFill/>
                </a:ln>
                <a:solidFill>
                  <a:prstClr val="black"/>
                </a:solidFill>
                <a:effectLst/>
                <a:uLnTx/>
                <a:uFillTx/>
                <a:latin typeface="Arial Narrow"/>
                <a:ea typeface="+mn-ea"/>
                <a:cs typeface="Arial"/>
              </a:rPr>
              <a:t>Contractor has 10 business days to revise and resubmit as-needed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Narrow"/>
                <a:ea typeface="+mn-ea"/>
                <a:cs typeface="Arial"/>
              </a:rPr>
              <a:t>​</a:t>
            </a:r>
          </a:p>
        </p:txBody>
      </p:sp>
    </p:spTree>
    <p:extLst>
      <p:ext uri="{BB962C8B-B14F-4D97-AF65-F5344CB8AC3E}">
        <p14:creationId xmlns:p14="http://schemas.microsoft.com/office/powerpoint/2010/main" val="3373042087"/>
      </p:ext>
    </p:extLst>
  </p:cSld>
  <p:clrMapOvr>
    <a:masterClrMapping/>
  </p:clrMapOvr>
  <p:transition spd="slow">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5675" y="73498"/>
            <a:ext cx="10901422" cy="1270528"/>
          </a:xfrm>
        </p:spPr>
        <p:txBody>
          <a:bodyPr lIns="91440" tIns="45720" rIns="91440" bIns="45720" anchor="ctr" anchorCtr="0"/>
          <a:lstStyle/>
          <a:p>
            <a:r>
              <a:rPr lang="en-US" dirty="0">
                <a:solidFill>
                  <a:schemeClr val="tx1"/>
                </a:solidFill>
                <a:latin typeface="Arial Narrow"/>
              </a:rPr>
              <a:t>CPM Schedule Process Steps</a:t>
            </a:r>
            <a:endParaRPr lang="en-US" dirty="0">
              <a:solidFill>
                <a:schemeClr val="tx1"/>
              </a:solidFill>
            </a:endParaRPr>
          </a:p>
        </p:txBody>
      </p:sp>
      <p:sp>
        <p:nvSpPr>
          <p:cNvPr id="7" name="TextBox 6">
            <a:extLst>
              <a:ext uri="{FF2B5EF4-FFF2-40B4-BE49-F238E27FC236}">
                <a16:creationId xmlns:a16="http://schemas.microsoft.com/office/drawing/2014/main" id="{83C8B1D3-8BCC-41DE-C876-437CBABEDD3B}"/>
              </a:ext>
            </a:extLst>
          </p:cNvPr>
          <p:cNvSpPr txBox="1"/>
          <p:nvPr/>
        </p:nvSpPr>
        <p:spPr>
          <a:xfrm>
            <a:off x="1053657" y="1480504"/>
            <a:ext cx="9705458" cy="427809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Arial Narrow"/>
                <a:ea typeface="+mn-ea"/>
                <a:cs typeface="Arial"/>
              </a:rPr>
              <a:t>Schedule Revisions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Arial Narrow"/>
              <a:ea typeface="+mn-ea"/>
              <a:cs typeface="Arial"/>
            </a:endParaRPr>
          </a:p>
          <a:p>
            <a:pPr marL="688975" marR="0" lvl="1" indent="-231775" algn="l" defTabSz="914400" rtl="0" eaLnBrk="1" fontAlgn="auto" latinLnBrk="0" hangingPunct="1">
              <a:lnSpc>
                <a:spcPct val="100000"/>
              </a:lnSpc>
              <a:spcBef>
                <a:spcPts val="0"/>
              </a:spcBef>
              <a:spcAft>
                <a:spcPts val="0"/>
              </a:spcAft>
              <a:buClrTx/>
              <a:buSzTx/>
              <a:buFontTx/>
              <a:buChar char="•"/>
              <a:tabLst/>
              <a:defRPr/>
            </a:pPr>
            <a:r>
              <a:rPr lang="en-US" sz="2800" dirty="0">
                <a:solidFill>
                  <a:prstClr val="black"/>
                </a:solidFill>
                <a:latin typeface="Arial Narrow"/>
                <a:cs typeface="Arial"/>
              </a:rPr>
              <a:t>Engineer can request revisions if:</a:t>
            </a:r>
          </a:p>
          <a:p>
            <a:pPr marL="1146175" lvl="2" indent="-231775">
              <a:buFontTx/>
              <a:buChar char="•"/>
            </a:pPr>
            <a:r>
              <a:rPr kumimoji="0" lang="en-US" sz="2400" b="0" i="0" u="none" strike="noStrike" kern="1200" cap="none" spc="0" normalizeH="0" baseline="0" noProof="0" dirty="0">
                <a:ln>
                  <a:noFill/>
                </a:ln>
                <a:solidFill>
                  <a:prstClr val="black"/>
                </a:solidFill>
                <a:effectLst/>
                <a:uLnTx/>
                <a:uFillTx/>
                <a:latin typeface="Arial Narrow"/>
                <a:ea typeface="+mn-ea"/>
                <a:cs typeface="Arial"/>
              </a:rPr>
              <a:t>Interim or </a:t>
            </a:r>
            <a:r>
              <a:rPr lang="en-US" sz="2400" dirty="0">
                <a:solidFill>
                  <a:prstClr val="black"/>
                </a:solidFill>
                <a:latin typeface="Arial Narrow"/>
                <a:cs typeface="Arial"/>
              </a:rPr>
              <a:t>final completion dates are 14 calendar days late</a:t>
            </a:r>
          </a:p>
          <a:p>
            <a:pPr marL="1146175" lvl="2" indent="-231775">
              <a:buFontTx/>
              <a:buChar char="•"/>
            </a:pPr>
            <a:r>
              <a:rPr kumimoji="0" lang="en-US" sz="2400" b="0" i="0" u="none" strike="noStrike" kern="1200" cap="none" spc="0" normalizeH="0" baseline="0" noProof="0" dirty="0">
                <a:ln>
                  <a:noFill/>
                </a:ln>
                <a:solidFill>
                  <a:prstClr val="black"/>
                </a:solidFill>
                <a:effectLst/>
                <a:uLnTx/>
                <a:uFillTx/>
                <a:latin typeface="Arial Narrow"/>
                <a:ea typeface="+mn-ea"/>
                <a:cs typeface="Arial"/>
              </a:rPr>
              <a:t>Progress in the field differs significantly from the schedule</a:t>
            </a:r>
          </a:p>
          <a:p>
            <a:pPr marL="1146175" lvl="2" indent="-231775">
              <a:buFontTx/>
              <a:buChar char="•"/>
            </a:pPr>
            <a:r>
              <a:rPr lang="en-US" sz="2400" dirty="0">
                <a:solidFill>
                  <a:prstClr val="black"/>
                </a:solidFill>
                <a:latin typeface="Arial Narrow"/>
                <a:cs typeface="Arial"/>
              </a:rPr>
              <a:t>Change order requires the addition, deletion, or revision</a:t>
            </a:r>
            <a:endParaRPr kumimoji="0" lang="en-US" sz="2400" b="0" i="0" u="none" strike="noStrike" kern="1200" cap="none" spc="0" normalizeH="0" baseline="0" noProof="0" dirty="0">
              <a:ln>
                <a:noFill/>
              </a:ln>
              <a:solidFill>
                <a:prstClr val="black"/>
              </a:solidFill>
              <a:effectLst/>
              <a:uLnTx/>
              <a:uFillTx/>
              <a:latin typeface="Arial Narrow"/>
              <a:ea typeface="+mn-ea"/>
              <a:cs typeface="Arial"/>
            </a:endParaRPr>
          </a:p>
          <a:p>
            <a:pPr marL="688975" marR="0" lvl="1" indent="-231775" algn="l" defTabSz="914400" rtl="0" eaLnBrk="1" fontAlgn="auto" latinLnBrk="0" hangingPunct="1">
              <a:lnSpc>
                <a:spcPct val="100000"/>
              </a:lnSpc>
              <a:spcBef>
                <a:spcPts val="0"/>
              </a:spcBef>
              <a:spcAft>
                <a:spcPts val="0"/>
              </a:spcAft>
              <a:buClrTx/>
              <a:buSzTx/>
              <a:buFontTx/>
              <a:buChar char="•"/>
              <a:tabLst/>
              <a:defRPr/>
            </a:pPr>
            <a:endParaRPr kumimoji="0" lang="en-US" sz="800" b="0" i="0" u="none" strike="noStrike" kern="1200" cap="none" spc="0" normalizeH="0" baseline="0" noProof="0" dirty="0">
              <a:ln>
                <a:noFill/>
              </a:ln>
              <a:solidFill>
                <a:prstClr val="black"/>
              </a:solidFill>
              <a:effectLst/>
              <a:uLnTx/>
              <a:uFillTx/>
              <a:latin typeface="Arial Narrow"/>
              <a:ea typeface="+mn-ea"/>
              <a:cs typeface="Arial"/>
            </a:endParaRPr>
          </a:p>
          <a:p>
            <a:pPr marL="688975" marR="0" lvl="1" indent="-231775" algn="l" defTabSz="914400" rtl="0" eaLnBrk="1" fontAlgn="auto" latinLnBrk="0" hangingPunct="1">
              <a:lnSpc>
                <a:spcPct val="100000"/>
              </a:lnSpc>
              <a:spcBef>
                <a:spcPts val="0"/>
              </a:spcBef>
              <a:spcAft>
                <a:spcPts val="0"/>
              </a:spcAft>
              <a:buClrTx/>
              <a:buSzTx/>
              <a:buFontTx/>
              <a:buChar char="•"/>
              <a:tabLst/>
              <a:defRPr/>
            </a:pPr>
            <a:r>
              <a:rPr lang="en-US" sz="2800" dirty="0">
                <a:solidFill>
                  <a:prstClr val="black"/>
                </a:solidFill>
                <a:latin typeface="Arial Narrow"/>
                <a:cs typeface="Arial"/>
              </a:rPr>
              <a:t>Submit revised schedule within 10 business days after request</a:t>
            </a:r>
            <a:endParaRPr kumimoji="0" lang="en-US" sz="2800" b="0" i="0" u="none" strike="noStrike" kern="1200" cap="none" spc="0" normalizeH="0" baseline="0" noProof="0" dirty="0">
              <a:ln>
                <a:noFill/>
              </a:ln>
              <a:solidFill>
                <a:prstClr val="black"/>
              </a:solidFill>
              <a:effectLst/>
              <a:uLnTx/>
              <a:uFillTx/>
              <a:latin typeface="Arial Narrow"/>
              <a:ea typeface="+mn-ea"/>
              <a:cs typeface="Arial"/>
            </a:endParaRPr>
          </a:p>
          <a:p>
            <a:pPr marL="688975" marR="0" lvl="1" indent="-231775" algn="l" defTabSz="914400" rtl="0" eaLnBrk="1" fontAlgn="auto" latinLnBrk="0" hangingPunct="1">
              <a:lnSpc>
                <a:spcPct val="100000"/>
              </a:lnSpc>
              <a:spcBef>
                <a:spcPts val="0"/>
              </a:spcBef>
              <a:spcAft>
                <a:spcPts val="0"/>
              </a:spcAft>
              <a:buClrTx/>
              <a:buSzTx/>
              <a:buFontTx/>
              <a:buChar char="•"/>
              <a:tabLst/>
              <a:defRPr/>
            </a:pPr>
            <a:endParaRPr kumimoji="0" lang="en-US" sz="800" b="0" i="0" u="none" strike="noStrike" kern="1200" cap="none" spc="0" normalizeH="0" baseline="0" noProof="0" dirty="0">
              <a:ln>
                <a:noFill/>
              </a:ln>
              <a:solidFill>
                <a:prstClr val="black"/>
              </a:solidFill>
              <a:effectLst/>
              <a:uLnTx/>
              <a:uFillTx/>
              <a:latin typeface="Arial Narrow"/>
              <a:ea typeface="+mn-ea"/>
              <a:cs typeface="Arial"/>
            </a:endParaRPr>
          </a:p>
          <a:p>
            <a:pPr marL="688975" marR="0" lvl="1" indent="-231775" algn="l" defTabSz="914400" rtl="0" eaLnBrk="1" fontAlgn="auto" latinLnBrk="0" hangingPunct="1">
              <a:lnSpc>
                <a:spcPct val="100000"/>
              </a:lnSpc>
              <a:spcBef>
                <a:spcPts val="0"/>
              </a:spcBef>
              <a:spcAft>
                <a:spcPts val="0"/>
              </a:spcAft>
              <a:buClrTx/>
              <a:buSzTx/>
              <a:buFontTx/>
              <a:buChar char="•"/>
              <a:tabLst/>
              <a:defRPr/>
            </a:pPr>
            <a:r>
              <a:rPr lang="en-US" sz="2800" dirty="0">
                <a:solidFill>
                  <a:prstClr val="black"/>
                </a:solidFill>
                <a:latin typeface="Arial Narrow"/>
                <a:cs typeface="Arial"/>
              </a:rPr>
              <a:t>Hold job-site meeting within 5 business days to review revisions</a:t>
            </a:r>
            <a:endParaRPr kumimoji="0" lang="en-US" sz="2800" b="0" i="0" u="none" strike="noStrike" kern="1200" cap="none" spc="0" normalizeH="0" baseline="0" noProof="0" dirty="0">
              <a:ln>
                <a:noFill/>
              </a:ln>
              <a:solidFill>
                <a:prstClr val="black"/>
              </a:solidFill>
              <a:effectLst/>
              <a:uLnTx/>
              <a:uFillTx/>
              <a:latin typeface="Arial Narrow"/>
              <a:ea typeface="+mn-ea"/>
              <a:cs typeface="Arial"/>
            </a:endParaRPr>
          </a:p>
          <a:p>
            <a:pPr marL="688975" marR="0" lvl="1" indent="-231775" algn="l" defTabSz="914400" rtl="0" eaLnBrk="1" fontAlgn="auto" latinLnBrk="0" hangingPunct="1">
              <a:lnSpc>
                <a:spcPct val="100000"/>
              </a:lnSpc>
              <a:spcBef>
                <a:spcPts val="0"/>
              </a:spcBef>
              <a:spcAft>
                <a:spcPts val="0"/>
              </a:spcAft>
              <a:buClrTx/>
              <a:buSzTx/>
              <a:buFontTx/>
              <a:buChar char="•"/>
              <a:tabLst/>
              <a:defRPr/>
            </a:pPr>
            <a:endParaRPr kumimoji="0" lang="en-US" sz="800" b="0" i="0" u="none" strike="noStrike" kern="1200" cap="none" spc="0" normalizeH="0" baseline="0" noProof="0" dirty="0">
              <a:ln>
                <a:noFill/>
              </a:ln>
              <a:solidFill>
                <a:prstClr val="black"/>
              </a:solidFill>
              <a:effectLst/>
              <a:uLnTx/>
              <a:uFillTx/>
              <a:latin typeface="Arial Narrow"/>
              <a:ea typeface="+mn-ea"/>
              <a:cs typeface="Arial"/>
            </a:endParaRPr>
          </a:p>
          <a:p>
            <a:pPr marL="688975" marR="0" lvl="1" indent="-231775" algn="l" defTabSz="914400" rtl="0" eaLnBrk="1" fontAlgn="auto" latinLnBrk="0" hangingPunct="1">
              <a:lnSpc>
                <a:spcPct val="100000"/>
              </a:lnSpc>
              <a:spcBef>
                <a:spcPts val="0"/>
              </a:spcBef>
              <a:spcAft>
                <a:spcPts val="0"/>
              </a:spcAft>
              <a:buClrTx/>
              <a:buSzTx/>
              <a:buFontTx/>
              <a:buChar char="•"/>
              <a:tabLst/>
              <a:defRPr/>
            </a:pPr>
            <a:r>
              <a:rPr lang="en-US" sz="2800" dirty="0">
                <a:solidFill>
                  <a:prstClr val="black"/>
                </a:solidFill>
                <a:latin typeface="Arial Narrow"/>
                <a:cs typeface="Arial"/>
              </a:rPr>
              <a:t>Adjust schedule and resubmit as-needed to address concerns</a:t>
            </a:r>
            <a:r>
              <a:rPr kumimoji="0" lang="en-US" sz="2800" b="0" i="0" u="none" strike="noStrike" kern="1200" cap="none" spc="0" normalizeH="0" baseline="0" noProof="0" dirty="0">
                <a:ln>
                  <a:noFill/>
                </a:ln>
                <a:solidFill>
                  <a:prstClr val="black"/>
                </a:solidFill>
                <a:effectLst/>
                <a:uLnTx/>
                <a:uFillTx/>
                <a:latin typeface="Arial Narrow"/>
                <a:ea typeface="+mn-ea"/>
                <a:cs typeface="Arial"/>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Narrow"/>
                <a:ea typeface="+mn-ea"/>
                <a:cs typeface="Arial"/>
              </a:rPr>
              <a:t>​</a:t>
            </a:r>
          </a:p>
        </p:txBody>
      </p:sp>
    </p:spTree>
    <p:extLst>
      <p:ext uri="{BB962C8B-B14F-4D97-AF65-F5344CB8AC3E}">
        <p14:creationId xmlns:p14="http://schemas.microsoft.com/office/powerpoint/2010/main" val="1535965204"/>
      </p:ext>
    </p:extLst>
  </p:cSld>
  <p:clrMapOvr>
    <a:masterClrMapping/>
  </p:clrMapOvr>
  <p:transition spd="slow">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358B22-CD94-4498-8B50-B8AE308498FC}"/>
              </a:ext>
            </a:extLst>
          </p:cNvPr>
          <p:cNvSpPr>
            <a:spLocks noGrp="1"/>
          </p:cNvSpPr>
          <p:nvPr>
            <p:ph type="title"/>
          </p:nvPr>
        </p:nvSpPr>
        <p:spPr>
          <a:xfrm>
            <a:off x="838200" y="0"/>
            <a:ext cx="10515600" cy="1270528"/>
          </a:xfrm>
        </p:spPr>
        <p:txBody>
          <a:bodyPr/>
          <a:lstStyle/>
          <a:p>
            <a:r>
              <a:rPr lang="en-US" dirty="0">
                <a:solidFill>
                  <a:schemeClr val="tx1"/>
                </a:solidFill>
              </a:rPr>
              <a:t>Weather</a:t>
            </a:r>
          </a:p>
        </p:txBody>
      </p:sp>
      <p:sp>
        <p:nvSpPr>
          <p:cNvPr id="5" name="Content Placeholder 4">
            <a:extLst>
              <a:ext uri="{FF2B5EF4-FFF2-40B4-BE49-F238E27FC236}">
                <a16:creationId xmlns:a16="http://schemas.microsoft.com/office/drawing/2014/main" id="{44D87BA3-2820-4EDB-84F0-7F4150A37597}"/>
              </a:ext>
            </a:extLst>
          </p:cNvPr>
          <p:cNvSpPr>
            <a:spLocks noGrp="1"/>
          </p:cNvSpPr>
          <p:nvPr>
            <p:ph idx="13"/>
          </p:nvPr>
        </p:nvSpPr>
        <p:spPr>
          <a:xfrm>
            <a:off x="979563" y="1516273"/>
            <a:ext cx="5416688" cy="3825453"/>
          </a:xfrm>
        </p:spPr>
        <p:txBody>
          <a:bodyPr/>
          <a:lstStyle/>
          <a:p>
            <a:pPr>
              <a:spcBef>
                <a:spcPts val="1200"/>
              </a:spcBef>
            </a:pPr>
            <a:r>
              <a:rPr lang="en-US" dirty="0">
                <a:solidFill>
                  <a:schemeClr val="tx1"/>
                </a:solidFill>
              </a:rPr>
              <a:t>Anticipated </a:t>
            </a:r>
            <a:r>
              <a:rPr lang="en-US" dirty="0">
                <a:solidFill>
                  <a:schemeClr val="tx1"/>
                </a:solidFill>
                <a:hlinkClick r:id="rId3" action="ppaction://hlinkfile">
                  <a:extLst>
                    <a:ext uri="{A12FA001-AC4F-418D-AE19-62706E023703}">
                      <ahyp:hlinkClr xmlns:ahyp="http://schemas.microsoft.com/office/drawing/2018/hyperlinkcolor" val="tx"/>
                    </a:ext>
                  </a:extLst>
                </a:hlinkClick>
              </a:rPr>
              <a:t>weather</a:t>
            </a:r>
            <a:r>
              <a:rPr lang="en-US" dirty="0">
                <a:solidFill>
                  <a:schemeClr val="tx1"/>
                </a:solidFill>
              </a:rPr>
              <a:t> impacts to progress and completion dates</a:t>
            </a:r>
          </a:p>
          <a:p>
            <a:pPr>
              <a:spcBef>
                <a:spcPts val="1200"/>
              </a:spcBef>
            </a:pPr>
            <a:r>
              <a:rPr lang="en-US" dirty="0">
                <a:solidFill>
                  <a:schemeClr val="tx1"/>
                </a:solidFill>
              </a:rPr>
              <a:t>Often incorporated into schedule </a:t>
            </a:r>
            <a:r>
              <a:rPr lang="en-US" dirty="0">
                <a:solidFill>
                  <a:schemeClr val="tx1"/>
                </a:solidFill>
                <a:hlinkClick r:id="rId4" action="ppaction://hlinkfile">
                  <a:extLst>
                    <a:ext uri="{A12FA001-AC4F-418D-AE19-62706E023703}">
                      <ahyp:hlinkClr xmlns:ahyp="http://schemas.microsoft.com/office/drawing/2018/hyperlinkcolor" val="tx"/>
                    </a:ext>
                  </a:extLst>
                </a:hlinkClick>
              </a:rPr>
              <a:t>calendars</a:t>
            </a:r>
            <a:endParaRPr lang="en-US" dirty="0">
              <a:solidFill>
                <a:schemeClr val="tx1"/>
              </a:solidFill>
            </a:endParaRPr>
          </a:p>
          <a:p>
            <a:pPr>
              <a:spcBef>
                <a:spcPts val="1200"/>
              </a:spcBef>
            </a:pPr>
            <a:r>
              <a:rPr lang="en-US" dirty="0">
                <a:solidFill>
                  <a:schemeClr val="tx1"/>
                </a:solidFill>
              </a:rPr>
              <a:t>May be </a:t>
            </a:r>
            <a:r>
              <a:rPr lang="en-US" dirty="0">
                <a:solidFill>
                  <a:schemeClr val="tx1"/>
                </a:solidFill>
                <a:hlinkClick r:id="rId5" action="ppaction://hlinkfile">
                  <a:extLst>
                    <a:ext uri="{A12FA001-AC4F-418D-AE19-62706E023703}">
                      <ahyp:hlinkClr xmlns:ahyp="http://schemas.microsoft.com/office/drawing/2018/hyperlinkcolor" val="tx"/>
                    </a:ext>
                  </a:extLst>
                </a:hlinkClick>
              </a:rPr>
              <a:t>excluded</a:t>
            </a:r>
            <a:r>
              <a:rPr lang="en-US" dirty="0">
                <a:solidFill>
                  <a:schemeClr val="tx1"/>
                </a:solidFill>
              </a:rPr>
              <a:t> as a reason to grant time extension</a:t>
            </a:r>
          </a:p>
          <a:p>
            <a:pPr>
              <a:spcBef>
                <a:spcPts val="1200"/>
              </a:spcBef>
            </a:pPr>
            <a:r>
              <a:rPr lang="en-US" dirty="0">
                <a:solidFill>
                  <a:schemeClr val="tx1"/>
                </a:solidFill>
              </a:rPr>
              <a:t>Track weather </a:t>
            </a:r>
            <a:r>
              <a:rPr lang="en-US" dirty="0">
                <a:solidFill>
                  <a:schemeClr val="tx1"/>
                </a:solidFill>
                <a:hlinkClick r:id="rId6" action="ppaction://hlinkfile">
                  <a:extLst>
                    <a:ext uri="{A12FA001-AC4F-418D-AE19-62706E023703}">
                      <ahyp:hlinkClr xmlns:ahyp="http://schemas.microsoft.com/office/drawing/2018/hyperlinkcolor" val="tx"/>
                    </a:ext>
                  </a:extLst>
                </a:hlinkClick>
              </a:rPr>
              <a:t>impact days</a:t>
            </a:r>
            <a:r>
              <a:rPr lang="en-US" dirty="0">
                <a:solidFill>
                  <a:schemeClr val="tx1"/>
                </a:solidFill>
              </a:rPr>
              <a:t> to allocate time as needed</a:t>
            </a:r>
          </a:p>
        </p:txBody>
      </p:sp>
      <p:pic>
        <p:nvPicPr>
          <p:cNvPr id="17" name="Picture Placeholder 16">
            <a:extLst>
              <a:ext uri="{FF2B5EF4-FFF2-40B4-BE49-F238E27FC236}">
                <a16:creationId xmlns:a16="http://schemas.microsoft.com/office/drawing/2014/main" id="{FDB8931A-26DD-4954-8410-D05370C40D00}"/>
              </a:ext>
            </a:extLst>
          </p:cNvPr>
          <p:cNvPicPr>
            <a:picLocks noGrp="1" noChangeAspect="1"/>
          </p:cNvPicPr>
          <p:nvPr>
            <p:ph type="pic" sz="quarter" idx="14"/>
          </p:nvPr>
        </p:nvPicPr>
        <p:blipFill>
          <a:blip r:embed="rId7">
            <a:extLst>
              <a:ext uri="{28A0092B-C50C-407E-A947-70E740481C1C}">
                <a14:useLocalDpi xmlns:a14="http://schemas.microsoft.com/office/drawing/2010/main" val="0"/>
              </a:ext>
            </a:extLst>
          </a:blip>
          <a:stretch>
            <a:fillRect/>
          </a:stretch>
        </p:blipFill>
        <p:spPr>
          <a:xfrm>
            <a:off x="7098476" y="1708804"/>
            <a:ext cx="3863792" cy="2927115"/>
          </a:xfrm>
        </p:spPr>
      </p:pic>
    </p:spTree>
    <p:extLst>
      <p:ext uri="{BB962C8B-B14F-4D97-AF65-F5344CB8AC3E}">
        <p14:creationId xmlns:p14="http://schemas.microsoft.com/office/powerpoint/2010/main" val="549016305"/>
      </p:ext>
    </p:extLst>
  </p:cSld>
  <p:clrMapOvr>
    <a:masterClrMapping/>
  </p:clrMapOvr>
  <p:transition spd="slow">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157414" y="1445635"/>
            <a:ext cx="7886700" cy="2176461"/>
          </a:xfrm>
        </p:spPr>
        <p:txBody>
          <a:bodyPr/>
          <a:lstStyle/>
          <a:p>
            <a:pPr algn="r"/>
            <a:r>
              <a:rPr lang="en-US" dirty="0">
                <a:latin typeface="Arial Narrow" panose="020B0606020202030204" pitchFamily="34" charset="0"/>
              </a:rPr>
              <a:t>Baseline Schedule</a:t>
            </a:r>
            <a:br>
              <a:rPr lang="en-US" dirty="0">
                <a:latin typeface="Arial Narrow" panose="020B0606020202030204" pitchFamily="34" charset="0"/>
              </a:rPr>
            </a:br>
            <a:r>
              <a:rPr lang="en-US" dirty="0">
                <a:latin typeface="Arial Narrow" panose="020B0606020202030204" pitchFamily="34" charset="0"/>
              </a:rPr>
              <a:t>Review</a:t>
            </a:r>
          </a:p>
        </p:txBody>
      </p:sp>
      <p:pic>
        <p:nvPicPr>
          <p:cNvPr id="7" name="Picture 6">
            <a:extLst>
              <a:ext uri="{FF2B5EF4-FFF2-40B4-BE49-F238E27FC236}">
                <a16:creationId xmlns:a16="http://schemas.microsoft.com/office/drawing/2014/main" id="{A6E93AEC-FC52-4918-A333-B3225BDA13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8824" y="2533866"/>
            <a:ext cx="4932414" cy="3078621"/>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r>
              <a:rPr lang="en-US" dirty="0">
                <a:solidFill>
                  <a:schemeClr val="tx1"/>
                </a:solidFill>
              </a:rPr>
              <a:t>Reviewing Baseline Schedule</a:t>
            </a:r>
          </a:p>
        </p:txBody>
      </p:sp>
      <p:sp>
        <p:nvSpPr>
          <p:cNvPr id="3" name="Content Placeholder 2"/>
          <p:cNvSpPr>
            <a:spLocks noGrp="1"/>
          </p:cNvSpPr>
          <p:nvPr>
            <p:ph idx="1"/>
          </p:nvPr>
        </p:nvSpPr>
        <p:spPr>
          <a:xfrm>
            <a:off x="838199" y="2088830"/>
            <a:ext cx="10639567" cy="3998071"/>
          </a:xfrm>
        </p:spPr>
        <p:txBody>
          <a:bodyPr>
            <a:normAutofit/>
          </a:bodyPr>
          <a:lstStyle/>
          <a:p>
            <a:pPr lvl="1">
              <a:spcBef>
                <a:spcPts val="600"/>
              </a:spcBef>
              <a:buSzPct val="100000"/>
              <a:buFont typeface="Arial" panose="020B0604020202020204" pitchFamily="34" charset="0"/>
              <a:buChar char="•"/>
            </a:pPr>
            <a:r>
              <a:rPr lang="en-US" sz="2800" dirty="0">
                <a:solidFill>
                  <a:schemeClr val="tx1"/>
                </a:solidFill>
              </a:rPr>
              <a:t>Schedule submittal is complete and meets the requirements of the Special Provisions</a:t>
            </a:r>
          </a:p>
          <a:p>
            <a:pPr lvl="1">
              <a:spcBef>
                <a:spcPts val="600"/>
              </a:spcBef>
              <a:buSzPct val="100000"/>
              <a:buFont typeface="Arial" panose="020B0604020202020204" pitchFamily="34" charset="0"/>
              <a:buChar char="•"/>
            </a:pPr>
            <a:r>
              <a:rPr lang="en-US" sz="2800" dirty="0">
                <a:solidFill>
                  <a:schemeClr val="tx1"/>
                </a:solidFill>
              </a:rPr>
              <a:t>Schedule based on </a:t>
            </a:r>
            <a:r>
              <a:rPr lang="en-US" sz="2800" dirty="0">
                <a:solidFill>
                  <a:schemeClr val="tx1"/>
                </a:solidFill>
                <a:hlinkClick r:id="rId3" action="ppaction://hlinkfile">
                  <a:extLst>
                    <a:ext uri="{A12FA001-AC4F-418D-AE19-62706E023703}">
                      <ahyp:hlinkClr xmlns:ahyp="http://schemas.microsoft.com/office/drawing/2018/hyperlinkcolor" val="tx"/>
                    </a:ext>
                  </a:extLst>
                </a:hlinkClick>
              </a:rPr>
              <a:t>template</a:t>
            </a:r>
            <a:r>
              <a:rPr lang="en-US" sz="2800" dirty="0">
                <a:solidFill>
                  <a:schemeClr val="tx1"/>
                </a:solidFill>
              </a:rPr>
              <a:t> and WBS</a:t>
            </a:r>
          </a:p>
          <a:p>
            <a:pPr lvl="1">
              <a:spcBef>
                <a:spcPts val="600"/>
              </a:spcBef>
              <a:buSzPct val="100000"/>
              <a:buFont typeface="Arial" panose="020B0604020202020204" pitchFamily="34" charset="0"/>
              <a:buChar char="•"/>
            </a:pPr>
            <a:r>
              <a:rPr lang="en-US" sz="2800" dirty="0">
                <a:solidFill>
                  <a:schemeClr val="tx1"/>
                </a:solidFill>
              </a:rPr>
              <a:t>Organization – Is the schedule hard to read?</a:t>
            </a:r>
          </a:p>
          <a:p>
            <a:pPr lvl="1">
              <a:spcBef>
                <a:spcPts val="600"/>
              </a:spcBef>
              <a:buSzPct val="100000"/>
              <a:buFont typeface="Arial" panose="020B0604020202020204" pitchFamily="34" charset="0"/>
              <a:buChar char="•"/>
            </a:pPr>
            <a:r>
              <a:rPr lang="en-US" sz="2800" dirty="0">
                <a:solidFill>
                  <a:schemeClr val="tx1"/>
                </a:solidFill>
              </a:rPr>
              <a:t>Activities for all work including </a:t>
            </a:r>
            <a:r>
              <a:rPr lang="en-US" sz="2800" dirty="0">
                <a:solidFill>
                  <a:schemeClr val="tx1"/>
                </a:solidFill>
                <a:hlinkClick r:id="rId4" action="ppaction://hlinkfile">
                  <a:extLst>
                    <a:ext uri="{A12FA001-AC4F-418D-AE19-62706E023703}">
                      <ahyp:hlinkClr xmlns:ahyp="http://schemas.microsoft.com/office/drawing/2018/hyperlinkcolor" val="tx"/>
                    </a:ext>
                  </a:extLst>
                </a:hlinkClick>
              </a:rPr>
              <a:t>procurement</a:t>
            </a:r>
            <a:endParaRPr lang="en-US" sz="2800" dirty="0">
              <a:solidFill>
                <a:schemeClr val="tx1"/>
              </a:solidFill>
            </a:endParaRPr>
          </a:p>
          <a:p>
            <a:pPr lvl="1">
              <a:spcBef>
                <a:spcPts val="600"/>
              </a:spcBef>
              <a:buSzPct val="100000"/>
              <a:buFont typeface="Arial" panose="020B0604020202020204" pitchFamily="34" charset="0"/>
              <a:buChar char="•"/>
            </a:pPr>
            <a:r>
              <a:rPr lang="en-US" sz="2800" dirty="0">
                <a:solidFill>
                  <a:schemeClr val="tx1"/>
                </a:solidFill>
              </a:rPr>
              <a:t>Coordination with </a:t>
            </a:r>
            <a:r>
              <a:rPr lang="en-US" sz="2800" dirty="0">
                <a:solidFill>
                  <a:schemeClr val="tx1"/>
                </a:solidFill>
                <a:hlinkClick r:id="rId5" action="ppaction://hlinkfile">
                  <a:extLst>
                    <a:ext uri="{A12FA001-AC4F-418D-AE19-62706E023703}">
                      <ahyp:hlinkClr xmlns:ahyp="http://schemas.microsoft.com/office/drawing/2018/hyperlinkcolor" val="tx"/>
                    </a:ext>
                  </a:extLst>
                </a:hlinkClick>
              </a:rPr>
              <a:t>Utilities</a:t>
            </a:r>
            <a:r>
              <a:rPr lang="en-US" sz="2800" dirty="0">
                <a:solidFill>
                  <a:schemeClr val="tx1"/>
                </a:solidFill>
              </a:rPr>
              <a:t> and </a:t>
            </a:r>
            <a:r>
              <a:rPr lang="en-US" sz="2800" dirty="0">
                <a:solidFill>
                  <a:schemeClr val="tx1"/>
                </a:solidFill>
                <a:hlinkClick r:id="rId6" action="ppaction://hlinkfile">
                  <a:extLst>
                    <a:ext uri="{A12FA001-AC4F-418D-AE19-62706E023703}">
                      <ahyp:hlinkClr xmlns:ahyp="http://schemas.microsoft.com/office/drawing/2018/hyperlinkcolor" val="tx"/>
                    </a:ext>
                  </a:extLst>
                </a:hlinkClick>
              </a:rPr>
              <a:t>third parties</a:t>
            </a:r>
            <a:endParaRPr lang="en-US" sz="2800" dirty="0">
              <a:solidFill>
                <a:schemeClr val="tx1"/>
              </a:solidFill>
            </a:endParaRPr>
          </a:p>
          <a:p>
            <a:pPr lvl="1">
              <a:spcBef>
                <a:spcPts val="600"/>
              </a:spcBef>
              <a:buSzPct val="100000"/>
              <a:buFont typeface="Arial" panose="020B0604020202020204" pitchFamily="34" charset="0"/>
              <a:buChar char="•"/>
            </a:pPr>
            <a:r>
              <a:rPr lang="en-US" sz="2800" dirty="0">
                <a:solidFill>
                  <a:schemeClr val="tx1"/>
                </a:solidFill>
                <a:hlinkClick r:id="rId7" action="ppaction://hlinkfile">
                  <a:extLst>
                    <a:ext uri="{A12FA001-AC4F-418D-AE19-62706E023703}">
                      <ahyp:hlinkClr xmlns:ahyp="http://schemas.microsoft.com/office/drawing/2018/hyperlinkcolor" val="tx"/>
                    </a:ext>
                  </a:extLst>
                </a:hlinkClick>
              </a:rPr>
              <a:t>Appropriate logic relationships</a:t>
            </a:r>
            <a:endParaRPr lang="en-US" sz="2800" dirty="0">
              <a:solidFill>
                <a:schemeClr val="tx1"/>
              </a:solidFill>
            </a:endParaRPr>
          </a:p>
          <a:p>
            <a:pPr lvl="1">
              <a:spcBef>
                <a:spcPts val="600"/>
              </a:spcBef>
              <a:buSzPct val="100000"/>
              <a:buFont typeface="Arial" panose="020B0604020202020204" pitchFamily="34" charset="0"/>
              <a:buChar char="•"/>
            </a:pPr>
            <a:r>
              <a:rPr lang="en-US" sz="2800" dirty="0">
                <a:solidFill>
                  <a:schemeClr val="tx1"/>
                </a:solidFill>
              </a:rPr>
              <a:t>Durations and planned production rates (quantity / duration) are appropriate</a:t>
            </a:r>
          </a:p>
          <a:p>
            <a:pPr lvl="1"/>
            <a:endParaRPr lang="en-US" dirty="0"/>
          </a:p>
        </p:txBody>
      </p:sp>
      <p:sp>
        <p:nvSpPr>
          <p:cNvPr id="5" name="TextBox 4">
            <a:extLst>
              <a:ext uri="{FF2B5EF4-FFF2-40B4-BE49-F238E27FC236}">
                <a16:creationId xmlns:a16="http://schemas.microsoft.com/office/drawing/2014/main" id="{563F881A-6481-49D5-8758-AA0951D8E5E3}"/>
              </a:ext>
            </a:extLst>
          </p:cNvPr>
          <p:cNvSpPr txBox="1"/>
          <p:nvPr/>
        </p:nvSpPr>
        <p:spPr>
          <a:xfrm>
            <a:off x="460695" y="1242816"/>
            <a:ext cx="9463481" cy="677108"/>
          </a:xfrm>
          <a:prstGeom prst="rect">
            <a:avLst/>
          </a:prstGeom>
          <a:noFill/>
        </p:spPr>
        <p:txBody>
          <a:bodyPr wrap="square">
            <a:spAutoFit/>
          </a:bodyPr>
          <a:lstStyle/>
          <a:p>
            <a:pPr>
              <a:buNone/>
            </a:pPr>
            <a:r>
              <a:rPr lang="en-US" sz="3800" dirty="0">
                <a:latin typeface="Arial Narrow" panose="020B0606020202030204" pitchFamily="34" charset="0"/>
              </a:rPr>
              <a:t>What do reviewers review in a Baseline schedule?</a:t>
            </a:r>
          </a:p>
        </p:txBody>
      </p:sp>
    </p:spTree>
  </p:cSld>
  <p:clrMapOvr>
    <a:masterClrMapping/>
  </p:clrMapOvr>
  <p:transition spd="slow">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51" y="0"/>
            <a:ext cx="10515600" cy="1270528"/>
          </a:xfrm>
        </p:spPr>
        <p:txBody>
          <a:bodyPr/>
          <a:lstStyle/>
          <a:p>
            <a:r>
              <a:rPr lang="en-US" dirty="0">
                <a:solidFill>
                  <a:schemeClr val="tx1"/>
                </a:solidFill>
              </a:rPr>
              <a:t>Reviewing Baseline Schedule</a:t>
            </a:r>
          </a:p>
        </p:txBody>
      </p:sp>
      <p:sp>
        <p:nvSpPr>
          <p:cNvPr id="3" name="Content Placeholder 2"/>
          <p:cNvSpPr>
            <a:spLocks noGrp="1"/>
          </p:cNvSpPr>
          <p:nvPr>
            <p:ph idx="13"/>
          </p:nvPr>
        </p:nvSpPr>
        <p:spPr>
          <a:xfrm>
            <a:off x="4932727" y="1554563"/>
            <a:ext cx="6616060" cy="4112979"/>
          </a:xfrm>
        </p:spPr>
        <p:txBody>
          <a:bodyPr>
            <a:normAutofit lnSpcReduction="10000"/>
          </a:bodyPr>
          <a:lstStyle/>
          <a:p>
            <a:pPr marL="461963" lvl="1" indent="-342900">
              <a:spcBef>
                <a:spcPts val="600"/>
              </a:spcBef>
              <a:buSzPct val="100000"/>
              <a:buFont typeface="Arial" panose="020B0604020202020204" pitchFamily="34" charset="0"/>
              <a:buChar char="•"/>
            </a:pPr>
            <a:r>
              <a:rPr lang="en-US" sz="2800" dirty="0">
                <a:solidFill>
                  <a:schemeClr val="tx1"/>
                </a:solidFill>
              </a:rPr>
              <a:t>Ensure unnecessary or inappropriate </a:t>
            </a:r>
            <a:r>
              <a:rPr lang="en-US" sz="2800" dirty="0">
                <a:solidFill>
                  <a:schemeClr val="tx1"/>
                </a:solidFill>
                <a:hlinkClick r:id="rId3" action="ppaction://hlinkfile">
                  <a:extLst>
                    <a:ext uri="{A12FA001-AC4F-418D-AE19-62706E023703}">
                      <ahyp:hlinkClr xmlns:ahyp="http://schemas.microsoft.com/office/drawing/2018/hyperlinkcolor" val="tx"/>
                    </a:ext>
                  </a:extLst>
                </a:hlinkClick>
              </a:rPr>
              <a:t>constraints</a:t>
            </a:r>
            <a:r>
              <a:rPr lang="en-US" sz="2800" dirty="0">
                <a:solidFill>
                  <a:schemeClr val="tx1"/>
                </a:solidFill>
              </a:rPr>
              <a:t> have not been used</a:t>
            </a:r>
          </a:p>
          <a:p>
            <a:pPr marL="461963" lvl="1" indent="-342900">
              <a:spcBef>
                <a:spcPts val="600"/>
              </a:spcBef>
              <a:buSzPct val="100000"/>
              <a:buFont typeface="Arial" panose="020B0604020202020204" pitchFamily="34" charset="0"/>
              <a:buChar char="•"/>
            </a:pPr>
            <a:r>
              <a:rPr lang="en-US" sz="2800" dirty="0">
                <a:solidFill>
                  <a:schemeClr val="tx1"/>
                </a:solidFill>
              </a:rPr>
              <a:t>Schedule meets Contract milestone, phasing, weather restriction, lane closure, etc.</a:t>
            </a:r>
          </a:p>
          <a:p>
            <a:pPr marL="461963" lvl="1" indent="-342900">
              <a:spcBef>
                <a:spcPts val="600"/>
              </a:spcBef>
              <a:buSzPct val="100000"/>
              <a:buFont typeface="Arial" panose="020B0604020202020204" pitchFamily="34" charset="0"/>
              <a:buChar char="•"/>
            </a:pPr>
            <a:r>
              <a:rPr lang="en-US" sz="2800" dirty="0">
                <a:solidFill>
                  <a:schemeClr val="tx1"/>
                </a:solidFill>
              </a:rPr>
              <a:t>Adequate time for Department work including submittal reviews, functional testing, procurement</a:t>
            </a:r>
          </a:p>
          <a:p>
            <a:pPr marL="461963" lvl="1" indent="-342900">
              <a:spcBef>
                <a:spcPts val="600"/>
              </a:spcBef>
              <a:buSzPct val="100000"/>
              <a:buFont typeface="Arial" panose="020B0604020202020204" pitchFamily="34" charset="0"/>
              <a:buChar char="•"/>
            </a:pPr>
            <a:r>
              <a:rPr lang="en-US" sz="2800" dirty="0">
                <a:solidFill>
                  <a:schemeClr val="tx1"/>
                </a:solidFill>
                <a:hlinkClick r:id="rId4" action="ppaction://hlinkfile">
                  <a:extLst>
                    <a:ext uri="{A12FA001-AC4F-418D-AE19-62706E023703}">
                      <ahyp:hlinkClr xmlns:ahyp="http://schemas.microsoft.com/office/drawing/2018/hyperlinkcolor" val="tx"/>
                    </a:ext>
                  </a:extLst>
                </a:hlinkClick>
              </a:rPr>
              <a:t>Level of detail</a:t>
            </a:r>
            <a:r>
              <a:rPr lang="en-US" sz="2800" dirty="0">
                <a:solidFill>
                  <a:schemeClr val="tx1"/>
                </a:solidFill>
              </a:rPr>
              <a:t> is appropriate for size and scope of work</a:t>
            </a:r>
          </a:p>
          <a:p>
            <a:pPr marL="461963" lvl="1" indent="-342900">
              <a:spcBef>
                <a:spcPts val="600"/>
              </a:spcBef>
              <a:buSzPct val="100000"/>
              <a:buFont typeface="Arial" panose="020B0604020202020204" pitchFamily="34" charset="0"/>
              <a:buChar char="•"/>
            </a:pPr>
            <a:r>
              <a:rPr lang="en-US" sz="2800" dirty="0">
                <a:solidFill>
                  <a:schemeClr val="tx1"/>
                </a:solidFill>
                <a:hlinkClick r:id="rId5" action="ppaction://hlinkfile">
                  <a:extLst>
                    <a:ext uri="{A12FA001-AC4F-418D-AE19-62706E023703}">
                      <ahyp:hlinkClr xmlns:ahyp="http://schemas.microsoft.com/office/drawing/2018/hyperlinkcolor" val="tx"/>
                    </a:ext>
                  </a:extLst>
                </a:hlinkClick>
              </a:rPr>
              <a:t>Equipment</a:t>
            </a:r>
            <a:r>
              <a:rPr lang="en-US" sz="2800" dirty="0">
                <a:solidFill>
                  <a:schemeClr val="tx1"/>
                </a:solidFill>
              </a:rPr>
              <a:t> and </a:t>
            </a:r>
            <a:r>
              <a:rPr lang="en-US" sz="2800" dirty="0">
                <a:solidFill>
                  <a:schemeClr val="tx1"/>
                </a:solidFill>
                <a:hlinkClick r:id="rId6" action="ppaction://hlinkfile">
                  <a:extLst>
                    <a:ext uri="{A12FA001-AC4F-418D-AE19-62706E023703}">
                      <ahyp:hlinkClr xmlns:ahyp="http://schemas.microsoft.com/office/drawing/2018/hyperlinkcolor" val="tx"/>
                    </a:ext>
                  </a:extLst>
                </a:hlinkClick>
              </a:rPr>
              <a:t>work force</a:t>
            </a:r>
            <a:r>
              <a:rPr lang="en-US" sz="2800" dirty="0">
                <a:solidFill>
                  <a:schemeClr val="tx1"/>
                </a:solidFill>
              </a:rPr>
              <a:t> requirements</a:t>
            </a:r>
          </a:p>
          <a:p>
            <a:pPr lvl="1"/>
            <a:endParaRPr lang="en-US" dirty="0"/>
          </a:p>
        </p:txBody>
      </p:sp>
      <p:pic>
        <p:nvPicPr>
          <p:cNvPr id="5" name="Content Placeholder 4" descr="MB900200389.JPG"/>
          <p:cNvPicPr>
            <a:picLocks noGrp="1" noChangeAspect="1"/>
          </p:cNvPicPr>
          <p:nvPr>
            <p:ph type="pic" sz="quarter" idx="14"/>
          </p:nvPr>
        </p:nvPicPr>
        <p:blipFill>
          <a:blip r:embed="rId7" cstate="print"/>
          <a:srcRect l="188" r="188"/>
          <a:stretch>
            <a:fillRect/>
          </a:stretch>
        </p:blipFill>
        <p:spPr>
          <a:xfrm>
            <a:off x="643213" y="2132018"/>
            <a:ext cx="3929705" cy="2958071"/>
          </a:xfrm>
          <a:ln w="38100">
            <a:solidFill>
              <a:schemeClr val="tx1">
                <a:lumMod val="75000"/>
                <a:lumOff val="25000"/>
              </a:schemeClr>
            </a:solidFill>
          </a:ln>
        </p:spPr>
      </p:pic>
    </p:spTree>
  </p:cSld>
  <p:clrMapOvr>
    <a:masterClrMapping/>
  </p:clrMapOvr>
  <p:transition spd="slow">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r>
              <a:rPr lang="en-US" dirty="0">
                <a:solidFill>
                  <a:schemeClr val="tx1"/>
                </a:solidFill>
              </a:rPr>
              <a:t>Reviewing Baseline Schedule</a:t>
            </a:r>
          </a:p>
        </p:txBody>
      </p:sp>
      <p:sp>
        <p:nvSpPr>
          <p:cNvPr id="3" name="Content Placeholder 2"/>
          <p:cNvSpPr>
            <a:spLocks noGrp="1"/>
          </p:cNvSpPr>
          <p:nvPr>
            <p:ph idx="1"/>
          </p:nvPr>
        </p:nvSpPr>
        <p:spPr>
          <a:xfrm>
            <a:off x="1159079" y="1368236"/>
            <a:ext cx="9873842" cy="4717415"/>
          </a:xfrm>
        </p:spPr>
        <p:txBody>
          <a:bodyPr>
            <a:normAutofit/>
          </a:bodyPr>
          <a:lstStyle/>
          <a:p>
            <a:pPr lvl="1">
              <a:spcBef>
                <a:spcPts val="600"/>
              </a:spcBef>
              <a:buSzPct val="100000"/>
              <a:buFont typeface="Arial" panose="020B0604020202020204" pitchFamily="34" charset="0"/>
              <a:buChar char="•"/>
            </a:pPr>
            <a:r>
              <a:rPr lang="en-US" sz="2800" dirty="0">
                <a:solidFill>
                  <a:schemeClr val="tx1"/>
                </a:solidFill>
              </a:rPr>
              <a:t>Interferences that may not be obvious – staging, overlapping, safety concerns, etc.</a:t>
            </a:r>
          </a:p>
          <a:p>
            <a:pPr lvl="1">
              <a:spcBef>
                <a:spcPts val="600"/>
              </a:spcBef>
              <a:buSzPct val="100000"/>
              <a:buFont typeface="Arial" panose="020B0604020202020204" pitchFamily="34" charset="0"/>
              <a:buChar char="•"/>
            </a:pPr>
            <a:r>
              <a:rPr lang="en-US" sz="2800" dirty="0">
                <a:solidFill>
                  <a:schemeClr val="tx1"/>
                </a:solidFill>
              </a:rPr>
              <a:t>Critical path makes sense</a:t>
            </a:r>
          </a:p>
          <a:p>
            <a:pPr lvl="1">
              <a:spcBef>
                <a:spcPts val="600"/>
              </a:spcBef>
              <a:buSzPct val="100000"/>
              <a:buFont typeface="Arial" panose="020B0604020202020204" pitchFamily="34" charset="0"/>
              <a:buChar char="•"/>
            </a:pPr>
            <a:r>
              <a:rPr lang="en-US" sz="2800" dirty="0">
                <a:solidFill>
                  <a:schemeClr val="tx1"/>
                </a:solidFill>
              </a:rPr>
              <a:t>Near-critical path makes sense</a:t>
            </a:r>
          </a:p>
          <a:p>
            <a:pPr lvl="1">
              <a:spcBef>
                <a:spcPts val="600"/>
              </a:spcBef>
              <a:buSzPct val="100000"/>
              <a:buFont typeface="Arial" panose="020B0604020202020204" pitchFamily="34" charset="0"/>
              <a:buChar char="•"/>
            </a:pPr>
            <a:r>
              <a:rPr lang="en-US" sz="2800" dirty="0">
                <a:solidFill>
                  <a:schemeClr val="tx1"/>
                </a:solidFill>
              </a:rPr>
              <a:t>Planned workflow makes sense</a:t>
            </a:r>
          </a:p>
          <a:p>
            <a:pPr lvl="1">
              <a:spcBef>
                <a:spcPts val="600"/>
              </a:spcBef>
              <a:buSzPct val="100000"/>
              <a:buFont typeface="Arial" panose="020B0604020202020204" pitchFamily="34" charset="0"/>
              <a:buChar char="•"/>
            </a:pPr>
            <a:r>
              <a:rPr lang="en-US" sz="2800" dirty="0">
                <a:solidFill>
                  <a:schemeClr val="tx1"/>
                </a:solidFill>
                <a:hlinkClick r:id="rId3" action="ppaction://hlinkfile">
                  <a:extLst>
                    <a:ext uri="{A12FA001-AC4F-418D-AE19-62706E023703}">
                      <ahyp:hlinkClr xmlns:ahyp="http://schemas.microsoft.com/office/drawing/2018/hyperlinkcolor" val="tx"/>
                    </a:ext>
                  </a:extLst>
                </a:hlinkClick>
              </a:rPr>
              <a:t>Calendars</a:t>
            </a:r>
            <a:r>
              <a:rPr lang="en-US" sz="2800" dirty="0">
                <a:solidFill>
                  <a:schemeClr val="tx1"/>
                </a:solidFill>
              </a:rPr>
              <a:t> are reasonable and </a:t>
            </a:r>
            <a:r>
              <a:rPr lang="en-US" sz="2800" dirty="0">
                <a:solidFill>
                  <a:schemeClr val="tx1"/>
                </a:solidFill>
                <a:hlinkClick r:id="rId4" action="ppaction://hlinkfile">
                  <a:extLst>
                    <a:ext uri="{A12FA001-AC4F-418D-AE19-62706E023703}">
                      <ahyp:hlinkClr xmlns:ahyp="http://schemas.microsoft.com/office/drawing/2018/hyperlinkcolor" val="tx"/>
                    </a:ext>
                  </a:extLst>
                </a:hlinkClick>
              </a:rPr>
              <a:t>holidays / restrictions</a:t>
            </a:r>
            <a:r>
              <a:rPr lang="en-US" sz="2800" dirty="0">
                <a:solidFill>
                  <a:schemeClr val="tx1"/>
                </a:solidFill>
              </a:rPr>
              <a:t> have been included</a:t>
            </a:r>
          </a:p>
          <a:p>
            <a:pPr lvl="1">
              <a:spcBef>
                <a:spcPts val="600"/>
              </a:spcBef>
              <a:buSzPct val="100000"/>
              <a:buFont typeface="Arial" panose="020B0604020202020204" pitchFamily="34" charset="0"/>
              <a:buChar char="•"/>
            </a:pPr>
            <a:r>
              <a:rPr lang="en-US" sz="2800" dirty="0">
                <a:solidFill>
                  <a:schemeClr val="tx1"/>
                </a:solidFill>
              </a:rPr>
              <a:t>Schedule does not include inflated durations, constraints, or lags to lengthen the schedule</a:t>
            </a:r>
          </a:p>
        </p:txBody>
      </p:sp>
    </p:spTree>
  </p:cSld>
  <p:clrMapOvr>
    <a:masterClrMapping/>
  </p:clrMapOvr>
  <p:transition spd="slow">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603577" y="1439223"/>
            <a:ext cx="4984846" cy="689828"/>
          </a:xfrm>
          <a:prstGeom prst="rect">
            <a:avLst/>
          </a:prstGeom>
        </p:spPr>
        <p:txBody>
          <a:bodyPr/>
          <a:lstStyle/>
          <a:p>
            <a:pPr algn="ctr"/>
            <a:r>
              <a:rPr lang="en-US" sz="4500" b="1" dirty="0">
                <a:solidFill>
                  <a:schemeClr val="tx1"/>
                </a:solidFill>
                <a:latin typeface="Arial Narrow" panose="020B0606020202030204" pitchFamily="34" charset="0"/>
              </a:rPr>
              <a:t>Who owns the float?</a:t>
            </a:r>
          </a:p>
        </p:txBody>
      </p:sp>
    </p:spTree>
    <p:extLst>
      <p:ext uri="{BB962C8B-B14F-4D97-AF65-F5344CB8AC3E}">
        <p14:creationId xmlns:p14="http://schemas.microsoft.com/office/powerpoint/2010/main" val="2527911314"/>
      </p:ext>
    </p:extLst>
  </p:cSld>
  <p:clrMapOvr>
    <a:masterClrMapping/>
  </p:clrMapOvr>
  <p:transition spd="slow">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28096"/>
            <a:ext cx="10515600" cy="1325563"/>
          </a:xfrm>
        </p:spPr>
        <p:txBody>
          <a:bodyPr/>
          <a:lstStyle/>
          <a:p>
            <a:r>
              <a:rPr lang="en-US" dirty="0">
                <a:solidFill>
                  <a:schemeClr val="tx1"/>
                </a:solidFill>
              </a:rPr>
              <a:t>Who owns the float?</a:t>
            </a:r>
          </a:p>
        </p:txBody>
      </p:sp>
      <p:sp>
        <p:nvSpPr>
          <p:cNvPr id="3" name="Content Placeholder 2"/>
          <p:cNvSpPr>
            <a:spLocks noGrp="1"/>
          </p:cNvSpPr>
          <p:nvPr>
            <p:ph idx="1"/>
          </p:nvPr>
        </p:nvSpPr>
        <p:spPr>
          <a:xfrm>
            <a:off x="1497551" y="1792408"/>
            <a:ext cx="8810767" cy="3273183"/>
          </a:xfrm>
        </p:spPr>
        <p:txBody>
          <a:bodyPr/>
          <a:lstStyle/>
          <a:p>
            <a:pPr marL="0" indent="0">
              <a:buSzPct val="100000"/>
              <a:buNone/>
            </a:pPr>
            <a:r>
              <a:rPr lang="en-US" sz="2800" dirty="0">
                <a:solidFill>
                  <a:schemeClr val="tx1"/>
                </a:solidFill>
              </a:rPr>
              <a:t>Standard Specification 108.4.4.3 (3)</a:t>
            </a:r>
          </a:p>
          <a:p>
            <a:pPr marL="0" indent="0">
              <a:buSzPct val="100000"/>
              <a:buNone/>
            </a:pPr>
            <a:endParaRPr lang="en-US" dirty="0">
              <a:solidFill>
                <a:schemeClr val="tx1"/>
              </a:solidFill>
            </a:endParaRPr>
          </a:p>
          <a:p>
            <a:pPr marL="463550" indent="0">
              <a:buSzPct val="100000"/>
              <a:buNone/>
            </a:pPr>
            <a:r>
              <a:rPr lang="en-US" sz="2800" dirty="0">
                <a:solidFill>
                  <a:schemeClr val="tx1"/>
                </a:solidFill>
              </a:rPr>
              <a:t>“Float is defined as the time between the date when an activity can start, the early start, and the date when an activity must start, the late start.  The department and the contractor agree that float is a shared commodity, and is not for the exclusive use or financial benefit of either party.  Either party has</a:t>
            </a:r>
          </a:p>
          <a:p>
            <a:pPr marL="463550" indent="0">
              <a:buSzPct val="100000"/>
              <a:buNone/>
            </a:pPr>
            <a:r>
              <a:rPr lang="en-US" sz="2800" dirty="0">
                <a:solidFill>
                  <a:schemeClr val="tx1"/>
                </a:solidFill>
              </a:rPr>
              <a:t>the full use of the float until it is depleted.</a:t>
            </a:r>
            <a:r>
              <a:rPr lang="en-US" dirty="0">
                <a:solidFill>
                  <a:schemeClr val="tx1"/>
                </a:solidFill>
              </a:rPr>
              <a:t>”</a:t>
            </a:r>
            <a:endParaRPr lang="en-US" sz="2800" dirty="0">
              <a:solidFill>
                <a:schemeClr val="tx1"/>
              </a:solidFill>
            </a:endParaRPr>
          </a:p>
        </p:txBody>
      </p:sp>
    </p:spTree>
    <p:extLst>
      <p:ext uri="{BB962C8B-B14F-4D97-AF65-F5344CB8AC3E}">
        <p14:creationId xmlns:p14="http://schemas.microsoft.com/office/powerpoint/2010/main" val="1872198404"/>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5675" y="73498"/>
            <a:ext cx="10901422" cy="1270528"/>
          </a:xfrm>
        </p:spPr>
        <p:txBody>
          <a:bodyPr lIns="91440" tIns="45720" rIns="91440" bIns="45720" anchor="ctr" anchorCtr="0"/>
          <a:lstStyle/>
          <a:p>
            <a:r>
              <a:rPr lang="en-US" dirty="0">
                <a:solidFill>
                  <a:schemeClr val="tx1"/>
                </a:solidFill>
                <a:latin typeface="Arial Narrow"/>
              </a:rPr>
              <a:t>What is CPM Scheduling</a:t>
            </a:r>
            <a:endParaRPr lang="en-US" dirty="0">
              <a:solidFill>
                <a:schemeClr val="tx1"/>
              </a:solidFill>
            </a:endParaRPr>
          </a:p>
        </p:txBody>
      </p:sp>
      <p:sp>
        <p:nvSpPr>
          <p:cNvPr id="5" name="Content Placeholder 4"/>
          <p:cNvSpPr>
            <a:spLocks noGrp="1"/>
          </p:cNvSpPr>
          <p:nvPr>
            <p:ph idx="13"/>
          </p:nvPr>
        </p:nvSpPr>
        <p:spPr>
          <a:xfrm>
            <a:off x="332762" y="1344026"/>
            <a:ext cx="10901421" cy="4544710"/>
          </a:xfrm>
        </p:spPr>
        <p:txBody>
          <a:bodyPr lIns="91440" tIns="45720" rIns="91440" bIns="45720" anchor="t">
            <a:normAutofit lnSpcReduction="10000"/>
          </a:bodyPr>
          <a:lstStyle/>
          <a:p>
            <a:pPr marL="457200" lvl="1" indent="0">
              <a:spcBef>
                <a:spcPts val="600"/>
              </a:spcBef>
              <a:buSzPct val="100000"/>
              <a:buNone/>
            </a:pPr>
            <a:r>
              <a:rPr lang="en-US" sz="2800" dirty="0">
                <a:solidFill>
                  <a:schemeClr val="tx1"/>
                </a:solidFill>
                <a:latin typeface="Arial Narrow"/>
              </a:rPr>
              <a:t>A project management timetable, typically presented in graphic form.</a:t>
            </a:r>
          </a:p>
          <a:p>
            <a:pPr marL="457200" lvl="1" indent="0">
              <a:spcBef>
                <a:spcPts val="600"/>
              </a:spcBef>
              <a:buSzPct val="100000"/>
              <a:buNone/>
            </a:pPr>
            <a:endParaRPr lang="en-US" sz="2800" dirty="0">
              <a:solidFill>
                <a:schemeClr val="tx1"/>
              </a:solidFill>
              <a:latin typeface="Arial Narrow"/>
            </a:endParaRPr>
          </a:p>
          <a:p>
            <a:pPr marL="457200" lvl="1" indent="0">
              <a:spcBef>
                <a:spcPts val="600"/>
              </a:spcBef>
              <a:buSzPct val="100000"/>
              <a:buNone/>
            </a:pPr>
            <a:r>
              <a:rPr lang="en-US" sz="2800" dirty="0">
                <a:solidFill>
                  <a:schemeClr val="tx1"/>
                </a:solidFill>
                <a:latin typeface="Arial Narrow"/>
              </a:rPr>
              <a:t>Breaks an overall project down into individual tasks.  Those tasks are assigned a duration and sequence using relationships that dictate the order of operations.</a:t>
            </a:r>
          </a:p>
          <a:p>
            <a:pPr marL="457200" lvl="1" indent="0">
              <a:spcBef>
                <a:spcPts val="600"/>
              </a:spcBef>
              <a:buSzPct val="100000"/>
              <a:buNone/>
            </a:pPr>
            <a:endParaRPr lang="en-US" sz="2800" dirty="0">
              <a:solidFill>
                <a:schemeClr val="tx1"/>
              </a:solidFill>
              <a:latin typeface="Arial Narrow"/>
            </a:endParaRPr>
          </a:p>
          <a:p>
            <a:pPr marL="457200" lvl="1" indent="0">
              <a:spcBef>
                <a:spcPts val="600"/>
              </a:spcBef>
              <a:buSzPct val="100000"/>
              <a:buNone/>
            </a:pPr>
            <a:r>
              <a:rPr lang="en-US" sz="2800" dirty="0">
                <a:solidFill>
                  <a:schemeClr val="tx1"/>
                </a:solidFill>
                <a:latin typeface="Arial Narrow"/>
              </a:rPr>
              <a:t>Calculates the minimum time needed to complete a construction project alongside the possible start and end times for the different activities.</a:t>
            </a:r>
            <a:endParaRPr lang="en-US" dirty="0">
              <a:solidFill>
                <a:schemeClr val="tx1"/>
              </a:solidFill>
            </a:endParaRPr>
          </a:p>
          <a:p>
            <a:pPr lvl="1">
              <a:spcBef>
                <a:spcPts val="600"/>
              </a:spcBef>
              <a:buSzPct val="100000"/>
            </a:pPr>
            <a:endParaRPr lang="en-US" sz="2800" dirty="0">
              <a:solidFill>
                <a:schemeClr val="tx1"/>
              </a:solidFill>
              <a:latin typeface="Arial Narrow"/>
            </a:endParaRPr>
          </a:p>
          <a:p>
            <a:pPr marL="457200" lvl="1" indent="0">
              <a:spcBef>
                <a:spcPts val="600"/>
              </a:spcBef>
              <a:buSzPct val="100000"/>
              <a:buNone/>
            </a:pPr>
            <a:r>
              <a:rPr lang="en-US" sz="2800" dirty="0">
                <a:solidFill>
                  <a:schemeClr val="tx1"/>
                </a:solidFill>
                <a:latin typeface="Arial Narrow"/>
              </a:rPr>
              <a:t>Allows for clear and transparent management of a project's critical activities to prevent delay.</a:t>
            </a:r>
            <a:endParaRPr lang="en-US" dirty="0">
              <a:solidFill>
                <a:schemeClr val="tx1"/>
              </a:solidFill>
            </a:endParaRPr>
          </a:p>
          <a:p>
            <a:pPr lvl="1">
              <a:spcBef>
                <a:spcPts val="600"/>
              </a:spcBef>
              <a:buSzPct val="100000"/>
            </a:pPr>
            <a:endParaRPr lang="en-US" sz="2800" dirty="0">
              <a:latin typeface="Arial Narrow"/>
            </a:endParaRPr>
          </a:p>
          <a:p>
            <a:pPr marL="457200" lvl="1" indent="0">
              <a:spcBef>
                <a:spcPts val="600"/>
              </a:spcBef>
              <a:buSzPct val="100000"/>
              <a:buNone/>
            </a:pPr>
            <a:endParaRPr lang="en-US" sz="2800" dirty="0">
              <a:latin typeface="Arial Narrow"/>
            </a:endParaRPr>
          </a:p>
        </p:txBody>
      </p:sp>
    </p:spTree>
    <p:extLst>
      <p:ext uri="{BB962C8B-B14F-4D97-AF65-F5344CB8AC3E}">
        <p14:creationId xmlns:p14="http://schemas.microsoft.com/office/powerpoint/2010/main" val="4019940099"/>
      </p:ext>
    </p:extLst>
  </p:cSld>
  <p:clrMapOvr>
    <a:masterClrMapping/>
  </p:clrMapOvr>
  <p:transition spd="slow">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270528"/>
          </a:xfrm>
        </p:spPr>
        <p:txBody>
          <a:bodyPr/>
          <a:lstStyle/>
          <a:p>
            <a:r>
              <a:rPr lang="en-US" dirty="0">
                <a:solidFill>
                  <a:schemeClr val="tx1"/>
                </a:solidFill>
              </a:rPr>
              <a:t>Properties of a Good Schedule</a:t>
            </a:r>
          </a:p>
        </p:txBody>
      </p:sp>
      <p:sp>
        <p:nvSpPr>
          <p:cNvPr id="3" name="Content Placeholder 2"/>
          <p:cNvSpPr>
            <a:spLocks noGrp="1"/>
          </p:cNvSpPr>
          <p:nvPr>
            <p:ph idx="13"/>
          </p:nvPr>
        </p:nvSpPr>
        <p:spPr>
          <a:xfrm>
            <a:off x="5086369" y="1695393"/>
            <a:ext cx="5897929" cy="4054700"/>
          </a:xfrm>
        </p:spPr>
        <p:txBody>
          <a:bodyPr>
            <a:normAutofit/>
          </a:bodyPr>
          <a:lstStyle/>
          <a:p>
            <a:pPr>
              <a:spcBef>
                <a:spcPts val="1200"/>
              </a:spcBef>
              <a:buSzPct val="100000"/>
            </a:pPr>
            <a:r>
              <a:rPr lang="en-US" dirty="0">
                <a:solidFill>
                  <a:schemeClr val="tx1"/>
                </a:solidFill>
              </a:rPr>
              <a:t>Activities describing all construction work</a:t>
            </a:r>
          </a:p>
          <a:p>
            <a:pPr>
              <a:spcBef>
                <a:spcPts val="1200"/>
              </a:spcBef>
              <a:buSzPct val="100000"/>
            </a:pPr>
            <a:r>
              <a:rPr lang="en-US" dirty="0">
                <a:solidFill>
                  <a:schemeClr val="tx1"/>
                </a:solidFill>
              </a:rPr>
              <a:t>Durations reflect a realistic estimate</a:t>
            </a:r>
          </a:p>
          <a:p>
            <a:pPr>
              <a:spcBef>
                <a:spcPts val="1200"/>
              </a:spcBef>
              <a:buSzPct val="100000"/>
            </a:pPr>
            <a:r>
              <a:rPr lang="en-US" dirty="0">
                <a:solidFill>
                  <a:schemeClr val="tx1"/>
                </a:solidFill>
              </a:rPr>
              <a:t>Work sequence is achievable</a:t>
            </a:r>
          </a:p>
          <a:p>
            <a:pPr>
              <a:spcBef>
                <a:spcPts val="1200"/>
              </a:spcBef>
              <a:buSzPct val="100000"/>
            </a:pPr>
            <a:r>
              <a:rPr lang="en-US" dirty="0">
                <a:solidFill>
                  <a:schemeClr val="tx1"/>
                </a:solidFill>
              </a:rPr>
              <a:t>Includes all required milestones</a:t>
            </a:r>
          </a:p>
          <a:p>
            <a:pPr>
              <a:spcBef>
                <a:spcPts val="1200"/>
              </a:spcBef>
              <a:buSzPct val="100000"/>
            </a:pPr>
            <a:r>
              <a:rPr lang="en-US" dirty="0">
                <a:solidFill>
                  <a:schemeClr val="tx1"/>
                </a:solidFill>
              </a:rPr>
              <a:t>Reflects the current plan</a:t>
            </a:r>
          </a:p>
          <a:p>
            <a:pPr>
              <a:spcBef>
                <a:spcPts val="1200"/>
              </a:spcBef>
              <a:buSzPct val="100000"/>
            </a:pPr>
            <a:r>
              <a:rPr lang="en-US" dirty="0">
                <a:solidFill>
                  <a:schemeClr val="tx1"/>
                </a:solidFill>
              </a:rPr>
              <a:t>Addresses procurement</a:t>
            </a:r>
          </a:p>
        </p:txBody>
      </p:sp>
      <p:pic>
        <p:nvPicPr>
          <p:cNvPr id="7" name="Picture Placeholder 6">
            <a:extLst>
              <a:ext uri="{FF2B5EF4-FFF2-40B4-BE49-F238E27FC236}">
                <a16:creationId xmlns:a16="http://schemas.microsoft.com/office/drawing/2014/main" id="{9E5906F4-A174-4F9F-9F70-881A66217263}"/>
              </a:ext>
            </a:extLst>
          </p:cNvPr>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a:fillRect/>
          </a:stretch>
        </p:blipFill>
        <p:spPr>
          <a:xfrm>
            <a:off x="1207702" y="1695393"/>
            <a:ext cx="2743200" cy="3633216"/>
          </a:xfrm>
        </p:spPr>
      </p:pic>
    </p:spTree>
  </p:cSld>
  <p:clrMapOvr>
    <a:masterClrMapping/>
  </p:clrMapOvr>
  <p:transition spd="slow">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0"/>
            <a:ext cx="10515600" cy="1325563"/>
          </a:xfrm>
        </p:spPr>
        <p:txBody>
          <a:bodyPr/>
          <a:lstStyle/>
          <a:p>
            <a:r>
              <a:rPr lang="en-US" dirty="0">
                <a:solidFill>
                  <a:schemeClr val="tx1"/>
                </a:solidFill>
              </a:rPr>
              <a:t>Properties of a Good Schedule</a:t>
            </a:r>
          </a:p>
        </p:txBody>
      </p:sp>
      <p:sp>
        <p:nvSpPr>
          <p:cNvPr id="3" name="Content Placeholder 2"/>
          <p:cNvSpPr>
            <a:spLocks noGrp="1"/>
          </p:cNvSpPr>
          <p:nvPr>
            <p:ph idx="1"/>
          </p:nvPr>
        </p:nvSpPr>
        <p:spPr>
          <a:xfrm>
            <a:off x="5164540" y="1915027"/>
            <a:ext cx="5671783" cy="3355494"/>
          </a:xfrm>
        </p:spPr>
        <p:txBody>
          <a:bodyPr>
            <a:normAutofit/>
          </a:bodyPr>
          <a:lstStyle/>
          <a:p>
            <a:pPr>
              <a:spcBef>
                <a:spcPts val="1200"/>
              </a:spcBef>
              <a:buSzPct val="100000"/>
            </a:pPr>
            <a:r>
              <a:rPr lang="en-US" dirty="0">
                <a:solidFill>
                  <a:schemeClr val="tx1"/>
                </a:solidFill>
              </a:rPr>
              <a:t>Good narrative</a:t>
            </a:r>
          </a:p>
          <a:p>
            <a:pPr>
              <a:spcBef>
                <a:spcPts val="1200"/>
              </a:spcBef>
              <a:buSzPct val="100000"/>
            </a:pPr>
            <a:r>
              <a:rPr lang="en-US" dirty="0">
                <a:solidFill>
                  <a:schemeClr val="tx1"/>
                </a:solidFill>
              </a:rPr>
              <a:t>Identifies night work and shift work</a:t>
            </a:r>
          </a:p>
          <a:p>
            <a:pPr>
              <a:spcBef>
                <a:spcPts val="1200"/>
              </a:spcBef>
              <a:buSzPct val="100000"/>
            </a:pPr>
            <a:r>
              <a:rPr lang="en-US" dirty="0">
                <a:solidFill>
                  <a:schemeClr val="tx1"/>
                </a:solidFill>
              </a:rPr>
              <a:t>Coordinates with third parties</a:t>
            </a:r>
          </a:p>
          <a:p>
            <a:pPr>
              <a:spcBef>
                <a:spcPts val="1200"/>
              </a:spcBef>
              <a:buSzPct val="100000"/>
            </a:pPr>
            <a:r>
              <a:rPr lang="en-US" dirty="0">
                <a:solidFill>
                  <a:schemeClr val="tx1"/>
                </a:solidFill>
              </a:rPr>
              <a:t>Realistic logical relationships</a:t>
            </a:r>
          </a:p>
          <a:p>
            <a:pPr>
              <a:spcBef>
                <a:spcPts val="1200"/>
              </a:spcBef>
              <a:buSzPct val="100000"/>
            </a:pPr>
            <a:r>
              <a:rPr lang="en-US" dirty="0">
                <a:solidFill>
                  <a:schemeClr val="tx1"/>
                </a:solidFill>
              </a:rPr>
              <a:t>Logic based on resource considerations</a:t>
            </a:r>
          </a:p>
          <a:p>
            <a:pPr>
              <a:spcBef>
                <a:spcPts val="1200"/>
              </a:spcBef>
              <a:buSzPct val="100000"/>
            </a:pPr>
            <a:r>
              <a:rPr lang="en-US" dirty="0">
                <a:solidFill>
                  <a:schemeClr val="tx1"/>
                </a:solidFill>
              </a:rPr>
              <a:t>Efficient and correct use of CPM tools</a:t>
            </a:r>
          </a:p>
        </p:txBody>
      </p:sp>
      <p:pic>
        <p:nvPicPr>
          <p:cNvPr id="4" name="Picture 3">
            <a:extLst>
              <a:ext uri="{FF2B5EF4-FFF2-40B4-BE49-F238E27FC236}">
                <a16:creationId xmlns:a16="http://schemas.microsoft.com/office/drawing/2014/main" id="{C33C5D63-D013-4038-B0FB-690CB61F3D30}"/>
              </a:ext>
            </a:extLst>
          </p:cNvPr>
          <p:cNvPicPr>
            <a:picLocks noChangeAspect="1" noChangeArrowheads="1"/>
          </p:cNvPicPr>
          <p:nvPr/>
        </p:nvPicPr>
        <p:blipFill>
          <a:blip r:embed="rId3" cstate="print"/>
          <a:srcRect t="3127" b="3127"/>
          <a:stretch>
            <a:fillRect/>
          </a:stretch>
        </p:blipFill>
        <p:spPr bwMode="auto">
          <a:xfrm>
            <a:off x="1355677" y="2013155"/>
            <a:ext cx="2821358" cy="2831689"/>
          </a:xfrm>
          <a:prstGeom prst="rect">
            <a:avLst/>
          </a:prstGeom>
          <a:noFill/>
        </p:spPr>
      </p:pic>
    </p:spTree>
  </p:cSld>
  <p:clrMapOvr>
    <a:masterClrMapping/>
  </p:clrMapOvr>
  <p:transition spd="slow">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270528"/>
          </a:xfrm>
        </p:spPr>
        <p:txBody>
          <a:bodyPr>
            <a:normAutofit/>
          </a:bodyPr>
          <a:lstStyle/>
          <a:p>
            <a:r>
              <a:rPr lang="en-US" dirty="0">
                <a:solidFill>
                  <a:schemeClr val="tx1"/>
                </a:solidFill>
              </a:rPr>
              <a:t>Common Schedule Shortcomings</a:t>
            </a:r>
          </a:p>
        </p:txBody>
      </p:sp>
      <p:sp>
        <p:nvSpPr>
          <p:cNvPr id="3" name="Content Placeholder 2"/>
          <p:cNvSpPr>
            <a:spLocks noGrp="1"/>
          </p:cNvSpPr>
          <p:nvPr>
            <p:ph idx="13"/>
          </p:nvPr>
        </p:nvSpPr>
        <p:spPr>
          <a:xfrm>
            <a:off x="1432047" y="1608551"/>
            <a:ext cx="6761151" cy="3825453"/>
          </a:xfrm>
        </p:spPr>
        <p:txBody>
          <a:bodyPr>
            <a:noAutofit/>
          </a:bodyPr>
          <a:lstStyle/>
          <a:p>
            <a:pPr>
              <a:spcBef>
                <a:spcPts val="1200"/>
              </a:spcBef>
              <a:buSzPct val="100000"/>
            </a:pPr>
            <a:r>
              <a:rPr lang="en-US" dirty="0">
                <a:solidFill>
                  <a:schemeClr val="tx1"/>
                </a:solidFill>
              </a:rPr>
              <a:t>Poorly defined logic</a:t>
            </a:r>
          </a:p>
          <a:p>
            <a:pPr>
              <a:spcBef>
                <a:spcPts val="1200"/>
              </a:spcBef>
              <a:buSzPct val="100000"/>
            </a:pPr>
            <a:r>
              <a:rPr lang="en-US" dirty="0">
                <a:solidFill>
                  <a:schemeClr val="tx1"/>
                </a:solidFill>
              </a:rPr>
              <a:t>Inadequate time for review, procurement, testing</a:t>
            </a:r>
          </a:p>
          <a:p>
            <a:pPr>
              <a:spcBef>
                <a:spcPts val="1200"/>
              </a:spcBef>
              <a:buSzPct val="100000"/>
            </a:pPr>
            <a:r>
              <a:rPr lang="en-US" dirty="0">
                <a:solidFill>
                  <a:schemeClr val="tx1"/>
                </a:solidFill>
              </a:rPr>
              <a:t>Too many constraints</a:t>
            </a:r>
          </a:p>
          <a:p>
            <a:pPr>
              <a:spcBef>
                <a:spcPts val="1200"/>
              </a:spcBef>
              <a:buSzPct val="100000"/>
            </a:pPr>
            <a:r>
              <a:rPr lang="en-US" dirty="0">
                <a:solidFill>
                  <a:schemeClr val="tx1"/>
                </a:solidFill>
              </a:rPr>
              <a:t>Improper use of leads and lags</a:t>
            </a:r>
          </a:p>
          <a:p>
            <a:pPr>
              <a:spcBef>
                <a:spcPts val="1200"/>
              </a:spcBef>
              <a:buSzPct val="100000"/>
            </a:pPr>
            <a:r>
              <a:rPr lang="en-US" dirty="0">
                <a:solidFill>
                  <a:schemeClr val="tx1"/>
                </a:solidFill>
              </a:rPr>
              <a:t>Differs from required phasing</a:t>
            </a:r>
          </a:p>
          <a:p>
            <a:pPr>
              <a:spcBef>
                <a:spcPts val="1200"/>
              </a:spcBef>
              <a:buSzPct val="100000"/>
            </a:pPr>
            <a:r>
              <a:rPr lang="en-US" dirty="0">
                <a:solidFill>
                  <a:schemeClr val="tx1"/>
                </a:solidFill>
              </a:rPr>
              <a:t>Too much or too little detail</a:t>
            </a:r>
          </a:p>
          <a:p>
            <a:pPr>
              <a:spcBef>
                <a:spcPts val="1200"/>
              </a:spcBef>
              <a:buSzPct val="100000"/>
            </a:pPr>
            <a:r>
              <a:rPr lang="en-US" dirty="0">
                <a:solidFill>
                  <a:schemeClr val="tx1"/>
                </a:solidFill>
                <a:hlinkClick r:id="rId3" action="ppaction://hlinkfile">
                  <a:extLst>
                    <a:ext uri="{A12FA001-AC4F-418D-AE19-62706E023703}">
                      <ahyp:hlinkClr xmlns:ahyp="http://schemas.microsoft.com/office/drawing/2018/hyperlinkcolor" val="tx"/>
                    </a:ext>
                  </a:extLst>
                </a:hlinkClick>
              </a:rPr>
              <a:t>Forced or non-existent critical paths</a:t>
            </a:r>
            <a:endParaRPr lang="en-US" dirty="0">
              <a:solidFill>
                <a:schemeClr val="tx1"/>
              </a:solidFill>
            </a:endParaRPr>
          </a:p>
        </p:txBody>
      </p:sp>
      <p:pic>
        <p:nvPicPr>
          <p:cNvPr id="5" name="Content Placeholder 4" descr="Man_with_Slow_Sign.jpg"/>
          <p:cNvPicPr>
            <a:picLocks noGrp="1" noChangeAspect="1"/>
          </p:cNvPicPr>
          <p:nvPr>
            <p:ph type="pic" sz="quarter" idx="14"/>
          </p:nvPr>
        </p:nvPicPr>
        <p:blipFill>
          <a:blip r:embed="rId4" cstate="print">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a:off x="8220852" y="1537605"/>
            <a:ext cx="2539101" cy="3967346"/>
          </a:xfrm>
          <a:ln w="38100">
            <a:noFill/>
          </a:ln>
          <a:effectLst/>
        </p:spPr>
      </p:pic>
    </p:spTree>
  </p:cSld>
  <p:clrMapOvr>
    <a:masterClrMapping/>
  </p:clrMapOvr>
  <p:transition spd="slow">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433A0F5-EA03-477F-96DA-00B1D2C6EE86}"/>
              </a:ext>
            </a:extLst>
          </p:cNvPr>
          <p:cNvSpPr>
            <a:spLocks noGrp="1"/>
          </p:cNvSpPr>
          <p:nvPr>
            <p:ph type="title"/>
          </p:nvPr>
        </p:nvSpPr>
        <p:spPr>
          <a:xfrm>
            <a:off x="838200" y="0"/>
            <a:ext cx="10515600" cy="1325563"/>
          </a:xfrm>
        </p:spPr>
        <p:txBody>
          <a:bodyPr/>
          <a:lstStyle/>
          <a:p>
            <a:r>
              <a:rPr lang="en-US" dirty="0">
                <a:solidFill>
                  <a:schemeClr val="tx1"/>
                </a:solidFill>
              </a:rPr>
              <a:t>Design vs. Contractor Staging</a:t>
            </a:r>
          </a:p>
        </p:txBody>
      </p:sp>
      <p:sp>
        <p:nvSpPr>
          <p:cNvPr id="7" name="Content Placeholder 6">
            <a:extLst>
              <a:ext uri="{FF2B5EF4-FFF2-40B4-BE49-F238E27FC236}">
                <a16:creationId xmlns:a16="http://schemas.microsoft.com/office/drawing/2014/main" id="{8F7A6512-10B9-43EC-9BDD-CCCFE7288814}"/>
              </a:ext>
            </a:extLst>
          </p:cNvPr>
          <p:cNvSpPr>
            <a:spLocks noGrp="1"/>
          </p:cNvSpPr>
          <p:nvPr>
            <p:ph idx="1"/>
          </p:nvPr>
        </p:nvSpPr>
        <p:spPr>
          <a:xfrm>
            <a:off x="926342" y="1589964"/>
            <a:ext cx="10339316" cy="3678072"/>
          </a:xfrm>
        </p:spPr>
        <p:txBody>
          <a:bodyPr/>
          <a:lstStyle/>
          <a:p>
            <a:pPr>
              <a:spcBef>
                <a:spcPts val="1200"/>
              </a:spcBef>
            </a:pPr>
            <a:r>
              <a:rPr lang="en-US" dirty="0">
                <a:solidFill>
                  <a:schemeClr val="tx1"/>
                </a:solidFill>
              </a:rPr>
              <a:t>Staging changes in the baseline schedule have the potential to impact completion dates</a:t>
            </a:r>
          </a:p>
          <a:p>
            <a:pPr>
              <a:spcBef>
                <a:spcPts val="1200"/>
              </a:spcBef>
            </a:pPr>
            <a:r>
              <a:rPr lang="en-US" dirty="0">
                <a:solidFill>
                  <a:schemeClr val="tx1"/>
                </a:solidFill>
              </a:rPr>
              <a:t>Design planned </a:t>
            </a:r>
            <a:r>
              <a:rPr lang="en-US" dirty="0">
                <a:solidFill>
                  <a:schemeClr val="tx1"/>
                </a:solidFill>
                <a:hlinkClick r:id="rId3" action="ppaction://hlinkfile">
                  <a:extLst>
                    <a:ext uri="{A12FA001-AC4F-418D-AE19-62706E023703}">
                      <ahyp:hlinkClr xmlns:ahyp="http://schemas.microsoft.com/office/drawing/2018/hyperlinkcolor" val="tx"/>
                    </a:ext>
                  </a:extLst>
                </a:hlinkClick>
              </a:rPr>
              <a:t>Stage 2B</a:t>
            </a:r>
            <a:r>
              <a:rPr lang="en-US" dirty="0">
                <a:solidFill>
                  <a:schemeClr val="tx1"/>
                </a:solidFill>
              </a:rPr>
              <a:t> to be constructed in fall 2018</a:t>
            </a:r>
          </a:p>
          <a:p>
            <a:pPr>
              <a:spcBef>
                <a:spcPts val="1200"/>
              </a:spcBef>
            </a:pPr>
            <a:r>
              <a:rPr lang="en-US" dirty="0">
                <a:solidFill>
                  <a:schemeClr val="tx1"/>
                </a:solidFill>
              </a:rPr>
              <a:t>Contractor baseline schedule planned </a:t>
            </a:r>
            <a:r>
              <a:rPr lang="en-US" dirty="0">
                <a:solidFill>
                  <a:schemeClr val="tx1"/>
                </a:solidFill>
                <a:hlinkClick r:id="rId4" action="ppaction://hlinkfile">
                  <a:extLst>
                    <a:ext uri="{A12FA001-AC4F-418D-AE19-62706E023703}">
                      <ahyp:hlinkClr xmlns:ahyp="http://schemas.microsoft.com/office/drawing/2018/hyperlinkcolor" val="tx"/>
                    </a:ext>
                  </a:extLst>
                </a:hlinkClick>
              </a:rPr>
              <a:t>Stage 2B</a:t>
            </a:r>
            <a:r>
              <a:rPr lang="en-US" dirty="0">
                <a:solidFill>
                  <a:schemeClr val="tx1"/>
                </a:solidFill>
              </a:rPr>
              <a:t> in spring 2019</a:t>
            </a:r>
          </a:p>
          <a:p>
            <a:pPr>
              <a:spcBef>
                <a:spcPts val="1200"/>
              </a:spcBef>
            </a:pPr>
            <a:r>
              <a:rPr lang="en-US" dirty="0">
                <a:solidFill>
                  <a:schemeClr val="tx1"/>
                </a:solidFill>
              </a:rPr>
              <a:t>No interim milestone or requirement for the contractor to construct Stage 2B in the fall of 2018</a:t>
            </a:r>
          </a:p>
          <a:p>
            <a:pPr>
              <a:spcBef>
                <a:spcPts val="1200"/>
              </a:spcBef>
            </a:pPr>
            <a:r>
              <a:rPr lang="en-US" dirty="0">
                <a:solidFill>
                  <a:schemeClr val="tx1"/>
                </a:solidFill>
                <a:hlinkClick r:id="rId5" action="ppaction://hlinkfile">
                  <a:extLst>
                    <a:ext uri="{A12FA001-AC4F-418D-AE19-62706E023703}">
                      <ahyp:hlinkClr xmlns:ahyp="http://schemas.microsoft.com/office/drawing/2018/hyperlinkcolor" val="tx"/>
                    </a:ext>
                  </a:extLst>
                </a:hlinkClick>
              </a:rPr>
              <a:t>Stage 2B</a:t>
            </a:r>
            <a:r>
              <a:rPr lang="en-US" dirty="0">
                <a:solidFill>
                  <a:schemeClr val="tx1"/>
                </a:solidFill>
              </a:rPr>
              <a:t> and succeeding work impacted by weather and other issues</a:t>
            </a:r>
          </a:p>
        </p:txBody>
      </p:sp>
    </p:spTree>
    <p:extLst>
      <p:ext uri="{BB962C8B-B14F-4D97-AF65-F5344CB8AC3E}">
        <p14:creationId xmlns:p14="http://schemas.microsoft.com/office/powerpoint/2010/main" val="3267744236"/>
      </p:ext>
    </p:extLst>
  </p:cSld>
  <p:clrMapOvr>
    <a:masterClrMapping/>
  </p:clrMapOvr>
  <p:transition spd="slow">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normAutofit/>
          </a:bodyPr>
          <a:lstStyle/>
          <a:p>
            <a:r>
              <a:rPr lang="en-US" dirty="0">
                <a:solidFill>
                  <a:schemeClr val="tx1"/>
                </a:solidFill>
              </a:rPr>
              <a:t>Baseline Acceptance / Approval</a:t>
            </a:r>
          </a:p>
        </p:txBody>
      </p:sp>
      <p:sp>
        <p:nvSpPr>
          <p:cNvPr id="3" name="Content Placeholder 2"/>
          <p:cNvSpPr>
            <a:spLocks noGrp="1"/>
          </p:cNvSpPr>
          <p:nvPr>
            <p:ph idx="1"/>
          </p:nvPr>
        </p:nvSpPr>
        <p:spPr>
          <a:xfrm>
            <a:off x="1425487" y="1325563"/>
            <a:ext cx="9341026" cy="4532796"/>
          </a:xfrm>
        </p:spPr>
        <p:txBody>
          <a:bodyPr/>
          <a:lstStyle/>
          <a:p>
            <a:pPr>
              <a:spcBef>
                <a:spcPts val="1200"/>
              </a:spcBef>
              <a:buSzPct val="100000"/>
            </a:pPr>
            <a:r>
              <a:rPr lang="en-US" dirty="0">
                <a:solidFill>
                  <a:schemeClr val="tx1"/>
                </a:solidFill>
              </a:rPr>
              <a:t>Can a Contractor submit a schedule that shows an early finish?</a:t>
            </a:r>
          </a:p>
          <a:p>
            <a:pPr>
              <a:spcBef>
                <a:spcPts val="1200"/>
              </a:spcBef>
              <a:buSzPct val="100000"/>
            </a:pPr>
            <a:endParaRPr lang="en-US" sz="600" dirty="0">
              <a:solidFill>
                <a:schemeClr val="tx1"/>
              </a:solidFill>
            </a:endParaRPr>
          </a:p>
          <a:p>
            <a:pPr>
              <a:spcBef>
                <a:spcPts val="1200"/>
              </a:spcBef>
              <a:buSzPct val="100000"/>
            </a:pPr>
            <a:r>
              <a:rPr lang="en-US" dirty="0">
                <a:solidFill>
                  <a:schemeClr val="tx1"/>
                </a:solidFill>
              </a:rPr>
              <a:t>Can the reviewer reject a schedule because it shows an early finish?</a:t>
            </a:r>
          </a:p>
          <a:p>
            <a:pPr>
              <a:spcBef>
                <a:spcPts val="1200"/>
              </a:spcBef>
              <a:buSzPct val="100000"/>
            </a:pPr>
            <a:endParaRPr lang="en-US" sz="600" dirty="0">
              <a:solidFill>
                <a:schemeClr val="tx1"/>
              </a:solidFill>
            </a:endParaRPr>
          </a:p>
          <a:p>
            <a:pPr>
              <a:spcBef>
                <a:spcPts val="1200"/>
              </a:spcBef>
              <a:buSzPct val="100000"/>
            </a:pPr>
            <a:r>
              <a:rPr lang="en-US" dirty="0">
                <a:solidFill>
                  <a:schemeClr val="tx1"/>
                </a:solidFill>
              </a:rPr>
              <a:t>Can the reviewer accept a schedule because it shows a late finish?</a:t>
            </a:r>
          </a:p>
          <a:p>
            <a:pPr>
              <a:spcBef>
                <a:spcPts val="1200"/>
              </a:spcBef>
              <a:buSzPct val="100000"/>
            </a:pPr>
            <a:endParaRPr lang="en-US" sz="600" dirty="0">
              <a:solidFill>
                <a:schemeClr val="tx1"/>
              </a:solidFill>
            </a:endParaRPr>
          </a:p>
          <a:p>
            <a:pPr>
              <a:spcBef>
                <a:spcPts val="1200"/>
              </a:spcBef>
              <a:buSzPct val="100000"/>
            </a:pPr>
            <a:r>
              <a:rPr lang="en-US" dirty="0">
                <a:solidFill>
                  <a:schemeClr val="tx1"/>
                </a:solidFill>
              </a:rPr>
              <a:t>Does accepting a schedule modify the terms and conditions of the </a:t>
            </a:r>
          </a:p>
          <a:p>
            <a:pPr marL="0" indent="0">
              <a:spcBef>
                <a:spcPts val="1200"/>
              </a:spcBef>
              <a:buSzPct val="100000"/>
              <a:buNone/>
            </a:pPr>
            <a:r>
              <a:rPr lang="en-US" dirty="0">
                <a:solidFill>
                  <a:schemeClr val="tx1"/>
                </a:solidFill>
              </a:rPr>
              <a:t>   contract documents?</a:t>
            </a:r>
          </a:p>
          <a:p>
            <a:pPr marL="0" indent="0">
              <a:spcBef>
                <a:spcPts val="1200"/>
              </a:spcBef>
              <a:buSzPct val="100000"/>
              <a:buNone/>
            </a:pPr>
            <a:endParaRPr lang="en-US" sz="600" dirty="0">
              <a:solidFill>
                <a:schemeClr val="tx1"/>
              </a:solidFill>
            </a:endParaRPr>
          </a:p>
          <a:p>
            <a:pPr>
              <a:spcBef>
                <a:spcPts val="1200"/>
              </a:spcBef>
              <a:buSzPct val="100000"/>
            </a:pPr>
            <a:r>
              <a:rPr lang="en-US" dirty="0">
                <a:solidFill>
                  <a:schemeClr val="tx1"/>
                </a:solidFill>
              </a:rPr>
              <a:t>Can the department request a CPM schedule if the requirements for one is not included in the contract documents?</a:t>
            </a:r>
          </a:p>
        </p:txBody>
      </p:sp>
    </p:spTree>
  </p:cSld>
  <p:clrMapOvr>
    <a:masterClrMapping/>
  </p:clrMapOvr>
  <p:transition spd="slow">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743CFC-DCA9-4AE2-83D0-600485FB8298}"/>
              </a:ext>
            </a:extLst>
          </p:cNvPr>
          <p:cNvSpPr>
            <a:spLocks noGrp="1"/>
          </p:cNvSpPr>
          <p:nvPr>
            <p:ph type="title" idx="4294967295"/>
          </p:nvPr>
        </p:nvSpPr>
        <p:spPr>
          <a:xfrm>
            <a:off x="3138074" y="114647"/>
            <a:ext cx="5915851" cy="701675"/>
          </a:xfrm>
          <a:prstGeom prst="rect">
            <a:avLst/>
          </a:prstGeom>
        </p:spPr>
        <p:txBody>
          <a:bodyPr/>
          <a:lstStyle/>
          <a:p>
            <a:pPr algn="ctr"/>
            <a:r>
              <a:rPr lang="en-US" sz="4500" b="1" dirty="0">
                <a:solidFill>
                  <a:schemeClr val="tx1"/>
                </a:solidFill>
                <a:latin typeface="Arial Narrow" panose="020B0606020202030204" pitchFamily="34" charset="0"/>
              </a:rPr>
              <a:t>Baseline Review Example</a:t>
            </a:r>
          </a:p>
        </p:txBody>
      </p:sp>
      <p:pic>
        <p:nvPicPr>
          <p:cNvPr id="21" name="Picture 20" descr="Table&#10;&#10;Description automatically generated">
            <a:hlinkClick r:id="rId3" action="ppaction://hlinkfile"/>
            <a:extLst>
              <a:ext uri="{FF2B5EF4-FFF2-40B4-BE49-F238E27FC236}">
                <a16:creationId xmlns:a16="http://schemas.microsoft.com/office/drawing/2014/main" id="{7E369CC8-4D67-4A54-A6F3-98B84F91E46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2806" y="946265"/>
            <a:ext cx="5915851" cy="4505954"/>
          </a:xfrm>
          <a:prstGeom prst="rect">
            <a:avLst/>
          </a:prstGeom>
          <a:ln>
            <a:solidFill>
              <a:schemeClr val="tx1"/>
            </a:solidFill>
          </a:ln>
        </p:spPr>
      </p:pic>
      <p:pic>
        <p:nvPicPr>
          <p:cNvPr id="17" name="Picture 16" descr="A screenshot of a computer&#10;&#10;Description automatically generated with medium confidence">
            <a:extLst>
              <a:ext uri="{FF2B5EF4-FFF2-40B4-BE49-F238E27FC236}">
                <a16:creationId xmlns:a16="http://schemas.microsoft.com/office/drawing/2014/main" id="{6B7EB6AF-7F97-468C-93DB-85845D17E64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64573" y="1245301"/>
            <a:ext cx="5420481" cy="2295845"/>
          </a:xfrm>
          <a:prstGeom prst="rect">
            <a:avLst/>
          </a:prstGeom>
          <a:ln>
            <a:solidFill>
              <a:schemeClr val="tx1"/>
            </a:solidFill>
          </a:ln>
          <a:effectLst/>
        </p:spPr>
      </p:pic>
      <p:pic>
        <p:nvPicPr>
          <p:cNvPr id="15" name="Picture 14" descr="Graphical user interface, text, application, letter, email&#10;&#10;Description automatically generated">
            <a:extLst>
              <a:ext uri="{FF2B5EF4-FFF2-40B4-BE49-F238E27FC236}">
                <a16:creationId xmlns:a16="http://schemas.microsoft.com/office/drawing/2014/main" id="{AFC389D1-8632-4E73-9EB0-A5D0DFF694D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46763" y="2948452"/>
            <a:ext cx="5487166" cy="2095792"/>
          </a:xfrm>
          <a:prstGeom prst="rect">
            <a:avLst/>
          </a:prstGeom>
          <a:ln>
            <a:solidFill>
              <a:schemeClr val="tx1"/>
            </a:solidFill>
          </a:ln>
          <a:effectLst/>
        </p:spPr>
      </p:pic>
      <p:pic>
        <p:nvPicPr>
          <p:cNvPr id="11" name="Content Placeholder 10" descr="A picture containing text, indoor, screenshot&#10;&#10;Description automatically generated">
            <a:extLst>
              <a:ext uri="{FF2B5EF4-FFF2-40B4-BE49-F238E27FC236}">
                <a16:creationId xmlns:a16="http://schemas.microsoft.com/office/drawing/2014/main" id="{8B364212-C8B5-4896-8384-CE0A72049234}"/>
              </a:ext>
            </a:extLst>
          </p:cNvPr>
          <p:cNvPicPr>
            <a:picLocks noGrp="1" noChangeAspect="1"/>
          </p:cNvPicPr>
          <p:nvPr>
            <p:ph idx="4294967295"/>
          </p:nvPr>
        </p:nvPicPr>
        <p:blipFill>
          <a:blip r:embed="rId7">
            <a:extLst>
              <a:ext uri="{28A0092B-C50C-407E-A947-70E740481C1C}">
                <a14:useLocalDpi xmlns:a14="http://schemas.microsoft.com/office/drawing/2010/main" val="0"/>
              </a:ext>
            </a:extLst>
          </a:blip>
          <a:stretch>
            <a:fillRect/>
          </a:stretch>
        </p:blipFill>
        <p:spPr>
          <a:xfrm>
            <a:off x="6180244" y="3912211"/>
            <a:ext cx="5568950" cy="2001837"/>
          </a:xfrm>
          <a:prstGeom prst="rect">
            <a:avLst/>
          </a:prstGeom>
          <a:ln>
            <a:solidFill>
              <a:schemeClr val="tx1"/>
            </a:solidFill>
          </a:ln>
        </p:spPr>
      </p:pic>
    </p:spTree>
    <p:extLst>
      <p:ext uri="{BB962C8B-B14F-4D97-AF65-F5344CB8AC3E}">
        <p14:creationId xmlns:p14="http://schemas.microsoft.com/office/powerpoint/2010/main" val="4271226957"/>
      </p:ext>
    </p:extLst>
  </p:cSld>
  <p:clrMapOvr>
    <a:masterClrMapping/>
  </p:clrMapOvr>
  <p:transition spd="slow">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E1F6EF-37B1-4AE1-B7EB-C57463E538D5}"/>
              </a:ext>
            </a:extLst>
          </p:cNvPr>
          <p:cNvSpPr>
            <a:spLocks noGrp="1"/>
          </p:cNvSpPr>
          <p:nvPr>
            <p:ph type="title"/>
          </p:nvPr>
        </p:nvSpPr>
        <p:spPr>
          <a:xfrm>
            <a:off x="838200" y="279779"/>
            <a:ext cx="10515600" cy="1071349"/>
          </a:xfrm>
        </p:spPr>
        <p:txBody>
          <a:bodyPr/>
          <a:lstStyle/>
          <a:p>
            <a:r>
              <a:rPr lang="en-US" dirty="0">
                <a:solidFill>
                  <a:schemeClr val="tx1"/>
                </a:solidFill>
              </a:rPr>
              <a:t>Baseline Review Exercise</a:t>
            </a:r>
          </a:p>
        </p:txBody>
      </p:sp>
      <p:sp>
        <p:nvSpPr>
          <p:cNvPr id="3" name="Content Placeholder 2">
            <a:extLst>
              <a:ext uri="{FF2B5EF4-FFF2-40B4-BE49-F238E27FC236}">
                <a16:creationId xmlns:a16="http://schemas.microsoft.com/office/drawing/2014/main" id="{4C1EB3E4-80F3-4B66-80F8-35F2B6C2F46D}"/>
              </a:ext>
            </a:extLst>
          </p:cNvPr>
          <p:cNvSpPr>
            <a:spLocks noGrp="1"/>
          </p:cNvSpPr>
          <p:nvPr>
            <p:ph idx="1"/>
          </p:nvPr>
        </p:nvSpPr>
        <p:spPr>
          <a:xfrm>
            <a:off x="1349422" y="1455900"/>
            <a:ext cx="9493155" cy="4658297"/>
          </a:xfrm>
        </p:spPr>
        <p:txBody>
          <a:bodyPr/>
          <a:lstStyle/>
          <a:p>
            <a:pPr marL="0" indent="0" algn="ctr">
              <a:buNone/>
            </a:pPr>
            <a:r>
              <a:rPr lang="en-US" dirty="0">
                <a:solidFill>
                  <a:schemeClr val="tx1"/>
                </a:solidFill>
              </a:rPr>
              <a:t>Reconstruct an Interchange</a:t>
            </a:r>
          </a:p>
          <a:p>
            <a:pPr marL="0" indent="0">
              <a:buNone/>
            </a:pPr>
            <a:endParaRPr lang="en-US" dirty="0">
              <a:solidFill>
                <a:schemeClr val="tx1"/>
              </a:solidFill>
            </a:endParaRPr>
          </a:p>
          <a:p>
            <a:r>
              <a:rPr lang="en-US" dirty="0">
                <a:solidFill>
                  <a:schemeClr val="tx1"/>
                </a:solidFill>
              </a:rPr>
              <a:t>Multi-year, multi-stage reconstruction of roadway, ramps, and bridges</a:t>
            </a:r>
          </a:p>
          <a:p>
            <a:pPr marL="0" indent="0">
              <a:buNone/>
            </a:pPr>
            <a:endParaRPr lang="en-US" dirty="0">
              <a:solidFill>
                <a:schemeClr val="tx1"/>
              </a:solidFill>
            </a:endParaRPr>
          </a:p>
          <a:p>
            <a:r>
              <a:rPr lang="en-US" dirty="0">
                <a:solidFill>
                  <a:schemeClr val="tx1"/>
                </a:solidFill>
              </a:rPr>
              <a:t>Interim and final completion dates</a:t>
            </a:r>
          </a:p>
          <a:p>
            <a:pPr lvl="1"/>
            <a:r>
              <a:rPr lang="en-US" dirty="0">
                <a:solidFill>
                  <a:schemeClr val="tx1"/>
                </a:solidFill>
              </a:rPr>
              <a:t>Stage 2A – Open Ramps:  07/14/23</a:t>
            </a:r>
          </a:p>
          <a:p>
            <a:pPr lvl="1"/>
            <a:r>
              <a:rPr lang="en-US" dirty="0">
                <a:solidFill>
                  <a:schemeClr val="tx1"/>
                </a:solidFill>
              </a:rPr>
              <a:t>Stage 2B – Open to Stage 3:  11/15/23</a:t>
            </a:r>
          </a:p>
          <a:p>
            <a:pPr lvl="1"/>
            <a:r>
              <a:rPr lang="en-US" dirty="0">
                <a:solidFill>
                  <a:schemeClr val="tx1"/>
                </a:solidFill>
              </a:rPr>
              <a:t>Stage 4A – Open Ramps:  06/07/24</a:t>
            </a:r>
          </a:p>
          <a:p>
            <a:pPr lvl="1"/>
            <a:r>
              <a:rPr lang="en-US" dirty="0">
                <a:solidFill>
                  <a:schemeClr val="tx1"/>
                </a:solidFill>
              </a:rPr>
              <a:t>Stage 4B – Project Completion:  11/15/24</a:t>
            </a:r>
          </a:p>
          <a:p>
            <a:endParaRPr lang="en-US" dirty="0">
              <a:solidFill>
                <a:schemeClr val="tx1"/>
              </a:solidFill>
            </a:endParaRPr>
          </a:p>
          <a:p>
            <a:r>
              <a:rPr lang="en-US" dirty="0">
                <a:solidFill>
                  <a:schemeClr val="tx1"/>
                </a:solidFill>
              </a:rPr>
              <a:t>Utility conflict scheduled to be relocated by 05/01/23</a:t>
            </a:r>
          </a:p>
        </p:txBody>
      </p:sp>
    </p:spTree>
    <p:extLst>
      <p:ext uri="{BB962C8B-B14F-4D97-AF65-F5344CB8AC3E}">
        <p14:creationId xmlns:p14="http://schemas.microsoft.com/office/powerpoint/2010/main" val="236735899"/>
      </p:ext>
    </p:extLst>
  </p:cSld>
  <p:clrMapOvr>
    <a:masterClrMapping/>
  </p:clrMapOvr>
  <p:transition spd="slow">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E1F6EF-37B1-4AE1-B7EB-C57463E538D5}"/>
              </a:ext>
            </a:extLst>
          </p:cNvPr>
          <p:cNvSpPr>
            <a:spLocks noGrp="1"/>
          </p:cNvSpPr>
          <p:nvPr>
            <p:ph type="title"/>
          </p:nvPr>
        </p:nvSpPr>
        <p:spPr>
          <a:xfrm>
            <a:off x="838200" y="279779"/>
            <a:ext cx="10515600" cy="1071349"/>
          </a:xfrm>
        </p:spPr>
        <p:txBody>
          <a:bodyPr/>
          <a:lstStyle/>
          <a:p>
            <a:r>
              <a:rPr lang="en-US" dirty="0">
                <a:solidFill>
                  <a:schemeClr val="tx1"/>
                </a:solidFill>
              </a:rPr>
              <a:t>Baseline Review Issues / Comments</a:t>
            </a:r>
          </a:p>
        </p:txBody>
      </p:sp>
      <p:sp>
        <p:nvSpPr>
          <p:cNvPr id="3" name="Content Placeholder 2">
            <a:extLst>
              <a:ext uri="{FF2B5EF4-FFF2-40B4-BE49-F238E27FC236}">
                <a16:creationId xmlns:a16="http://schemas.microsoft.com/office/drawing/2014/main" id="{4C1EB3E4-80F3-4B66-80F8-35F2B6C2F46D}"/>
              </a:ext>
            </a:extLst>
          </p:cNvPr>
          <p:cNvSpPr>
            <a:spLocks noGrp="1"/>
          </p:cNvSpPr>
          <p:nvPr>
            <p:ph idx="1"/>
          </p:nvPr>
        </p:nvSpPr>
        <p:spPr>
          <a:xfrm>
            <a:off x="921224" y="1455901"/>
            <a:ext cx="10349552" cy="4658297"/>
          </a:xfrm>
        </p:spPr>
        <p:txBody>
          <a:bodyPr/>
          <a:lstStyle/>
          <a:p>
            <a:r>
              <a:rPr lang="en-US" dirty="0">
                <a:solidFill>
                  <a:schemeClr val="tx1"/>
                </a:solidFill>
              </a:rPr>
              <a:t>Negative float in 2024</a:t>
            </a:r>
          </a:p>
          <a:p>
            <a:r>
              <a:rPr lang="en-US" dirty="0">
                <a:solidFill>
                  <a:schemeClr val="tx1"/>
                </a:solidFill>
              </a:rPr>
              <a:t>Lacks utility activities (work by others)</a:t>
            </a:r>
          </a:p>
          <a:p>
            <a:r>
              <a:rPr lang="en-US" dirty="0">
                <a:solidFill>
                  <a:schemeClr val="tx1"/>
                </a:solidFill>
              </a:rPr>
              <a:t>Short durations on shop drawing approval and fabrication activities</a:t>
            </a:r>
          </a:p>
          <a:p>
            <a:r>
              <a:rPr lang="en-US" dirty="0">
                <a:solidFill>
                  <a:schemeClr val="tx1"/>
                </a:solidFill>
              </a:rPr>
              <a:t>Long durations for ramp activities, lack of detail</a:t>
            </a:r>
          </a:p>
          <a:p>
            <a:r>
              <a:rPr lang="en-US" dirty="0">
                <a:solidFill>
                  <a:schemeClr val="tx1"/>
                </a:solidFill>
              </a:rPr>
              <a:t>Traffic switch on July 4</a:t>
            </a:r>
            <a:r>
              <a:rPr lang="en-US" baseline="30000" dirty="0">
                <a:solidFill>
                  <a:schemeClr val="tx1"/>
                </a:solidFill>
              </a:rPr>
              <a:t>th</a:t>
            </a:r>
            <a:r>
              <a:rPr lang="en-US" dirty="0">
                <a:solidFill>
                  <a:schemeClr val="tx1"/>
                </a:solidFill>
              </a:rPr>
              <a:t> holiday</a:t>
            </a:r>
          </a:p>
          <a:p>
            <a:r>
              <a:rPr lang="en-US" dirty="0">
                <a:solidFill>
                  <a:schemeClr val="tx1"/>
                </a:solidFill>
              </a:rPr>
              <a:t>Two-week gap between the end of Stage 2A and the beginning of Stage 2B</a:t>
            </a:r>
          </a:p>
          <a:p>
            <a:r>
              <a:rPr lang="en-US" dirty="0">
                <a:solidFill>
                  <a:schemeClr val="tx1"/>
                </a:solidFill>
              </a:rPr>
              <a:t>Girder erection scheduled prior to the completion of the pier</a:t>
            </a:r>
          </a:p>
          <a:p>
            <a:r>
              <a:rPr lang="en-US" dirty="0">
                <a:solidFill>
                  <a:schemeClr val="tx1"/>
                </a:solidFill>
              </a:rPr>
              <a:t>Bridge deck cure only 7 days in duration</a:t>
            </a:r>
          </a:p>
          <a:p>
            <a:r>
              <a:rPr lang="en-US" dirty="0">
                <a:solidFill>
                  <a:schemeClr val="tx1"/>
                </a:solidFill>
              </a:rPr>
              <a:t>Bridge structure not on the critical path to Stage 2B completion</a:t>
            </a:r>
          </a:p>
          <a:p>
            <a:r>
              <a:rPr lang="en-US" dirty="0">
                <a:solidFill>
                  <a:schemeClr val="tx1"/>
                </a:solidFill>
              </a:rPr>
              <a:t>Stage 2B completion is scheduled 12 calendar days prior to the interim date</a:t>
            </a:r>
          </a:p>
          <a:p>
            <a:r>
              <a:rPr lang="en-US" dirty="0">
                <a:solidFill>
                  <a:schemeClr val="tx1"/>
                </a:solidFill>
              </a:rPr>
              <a:t>Longest Path report driven by date constraint, doesn’t include 2023 activities</a:t>
            </a:r>
          </a:p>
          <a:p>
            <a:pPr marL="0" indent="0" algn="ctr">
              <a:buNone/>
            </a:pPr>
            <a:endParaRPr lang="en-US" dirty="0">
              <a:solidFill>
                <a:schemeClr val="tx1"/>
              </a:solidFill>
            </a:endParaRPr>
          </a:p>
        </p:txBody>
      </p:sp>
    </p:spTree>
    <p:extLst>
      <p:ext uri="{BB962C8B-B14F-4D97-AF65-F5344CB8AC3E}">
        <p14:creationId xmlns:p14="http://schemas.microsoft.com/office/powerpoint/2010/main" val="1717770822"/>
      </p:ext>
    </p:extLst>
  </p:cSld>
  <p:clrMapOvr>
    <a:masterClrMapping/>
  </p:clrMapOvr>
  <p:transition spd="slow">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7888" y="1709740"/>
            <a:ext cx="7886700" cy="2111376"/>
          </a:xfrm>
        </p:spPr>
        <p:txBody>
          <a:bodyPr/>
          <a:lstStyle/>
          <a:p>
            <a:pPr algn="r"/>
            <a:r>
              <a:rPr lang="en-US" dirty="0">
                <a:latin typeface="Arial Narrow" panose="020B0606020202030204" pitchFamily="34" charset="0"/>
              </a:rPr>
              <a:t>Monthly Update</a:t>
            </a:r>
            <a:br>
              <a:rPr lang="en-US" dirty="0">
                <a:latin typeface="Arial Narrow" panose="020B0606020202030204" pitchFamily="34" charset="0"/>
              </a:rPr>
            </a:br>
            <a:r>
              <a:rPr lang="en-US" dirty="0">
                <a:latin typeface="Arial Narrow" panose="020B0606020202030204" pitchFamily="34" charset="0"/>
              </a:rPr>
              <a:t>Schedule Review</a:t>
            </a:r>
          </a:p>
        </p:txBody>
      </p:sp>
      <p:pic>
        <p:nvPicPr>
          <p:cNvPr id="5" name="Picture 4">
            <a:extLst>
              <a:ext uri="{FF2B5EF4-FFF2-40B4-BE49-F238E27FC236}">
                <a16:creationId xmlns:a16="http://schemas.microsoft.com/office/drawing/2014/main" id="{D986DD8B-044E-4FE8-BF9A-A064FC633A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3955" y="2628951"/>
            <a:ext cx="4932414" cy="3078621"/>
          </a:xfrm>
          <a:prstGeom prst="rect">
            <a:avLst/>
          </a:prstGeom>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270528"/>
          </a:xfrm>
        </p:spPr>
        <p:txBody>
          <a:bodyPr/>
          <a:lstStyle/>
          <a:p>
            <a:r>
              <a:rPr lang="en-US" dirty="0">
                <a:solidFill>
                  <a:schemeClr val="tx1"/>
                </a:solidFill>
              </a:rPr>
              <a:t>Reviewing Monthly Update</a:t>
            </a:r>
          </a:p>
        </p:txBody>
      </p:sp>
      <p:sp>
        <p:nvSpPr>
          <p:cNvPr id="3" name="Content Placeholder 2"/>
          <p:cNvSpPr>
            <a:spLocks noGrp="1"/>
          </p:cNvSpPr>
          <p:nvPr>
            <p:ph idx="13"/>
          </p:nvPr>
        </p:nvSpPr>
        <p:spPr>
          <a:xfrm>
            <a:off x="1635153" y="2430971"/>
            <a:ext cx="4069361" cy="2132640"/>
          </a:xfrm>
        </p:spPr>
        <p:txBody>
          <a:bodyPr>
            <a:normAutofit/>
          </a:bodyPr>
          <a:lstStyle/>
          <a:p>
            <a:pPr marL="0" indent="0">
              <a:buNone/>
            </a:pPr>
            <a:r>
              <a:rPr lang="en-US" sz="3600" dirty="0">
                <a:solidFill>
                  <a:schemeClr val="tx1"/>
                </a:solidFill>
              </a:rPr>
              <a:t>Same standards apply to an update that applied to the baseline</a:t>
            </a:r>
          </a:p>
        </p:txBody>
      </p:sp>
      <p:pic>
        <p:nvPicPr>
          <p:cNvPr id="10242" name="Picture 2" descr="7,671 Monthly report icon Stock Vectors, Images &amp; Vector Art | Shutterstock">
            <a:extLst>
              <a:ext uri="{FF2B5EF4-FFF2-40B4-BE49-F238E27FC236}">
                <a16:creationId xmlns:a16="http://schemas.microsoft.com/office/drawing/2014/main" id="{76DDD3EF-9C5A-4890-BF04-87AB8B22730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6828"/>
          <a:stretch/>
        </p:blipFill>
        <p:spPr bwMode="auto">
          <a:xfrm>
            <a:off x="7382835" y="1948750"/>
            <a:ext cx="3086625" cy="309708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5675" y="73498"/>
            <a:ext cx="10901422" cy="1270528"/>
          </a:xfrm>
        </p:spPr>
        <p:txBody>
          <a:bodyPr lIns="91440" tIns="45720" rIns="91440" bIns="45720" anchor="ctr" anchorCtr="0"/>
          <a:lstStyle/>
          <a:p>
            <a:r>
              <a:rPr lang="en-US" dirty="0">
                <a:solidFill>
                  <a:schemeClr val="tx1"/>
                </a:solidFill>
                <a:latin typeface="Arial Narrow"/>
              </a:rPr>
              <a:t>How to CPM Schedule</a:t>
            </a:r>
            <a:endParaRPr lang="en-US" dirty="0">
              <a:solidFill>
                <a:schemeClr val="tx1"/>
              </a:solidFill>
            </a:endParaRPr>
          </a:p>
        </p:txBody>
      </p:sp>
      <p:pic>
        <p:nvPicPr>
          <p:cNvPr id="3" name="Picture 7">
            <a:extLst>
              <a:ext uri="{FF2B5EF4-FFF2-40B4-BE49-F238E27FC236}">
                <a16:creationId xmlns:a16="http://schemas.microsoft.com/office/drawing/2014/main" id="{C503C1BC-1908-1EF8-C0C8-54D7F232CA86}"/>
              </a:ext>
            </a:extLst>
          </p:cNvPr>
          <p:cNvPicPr>
            <a:picLocks noChangeAspect="1"/>
          </p:cNvPicPr>
          <p:nvPr/>
        </p:nvPicPr>
        <p:blipFill>
          <a:blip r:embed="rId3"/>
          <a:stretch>
            <a:fillRect/>
          </a:stretch>
        </p:blipFill>
        <p:spPr>
          <a:xfrm>
            <a:off x="6408247" y="1582558"/>
            <a:ext cx="5328078" cy="3692884"/>
          </a:xfrm>
          <a:prstGeom prst="rect">
            <a:avLst/>
          </a:prstGeom>
          <a:ln>
            <a:noFill/>
          </a:ln>
          <a:effectLst>
            <a:outerShdw blurRad="292100" dist="139700" dir="2700000" algn="tl" rotWithShape="0">
              <a:srgbClr val="333333">
                <a:alpha val="65000"/>
              </a:srgbClr>
            </a:outerShdw>
          </a:effectLst>
        </p:spPr>
      </p:pic>
      <p:sp>
        <p:nvSpPr>
          <p:cNvPr id="8" name="TextBox 7">
            <a:extLst>
              <a:ext uri="{FF2B5EF4-FFF2-40B4-BE49-F238E27FC236}">
                <a16:creationId xmlns:a16="http://schemas.microsoft.com/office/drawing/2014/main" id="{CA343A6F-B518-431C-806C-0B58A8A437B8}"/>
              </a:ext>
            </a:extLst>
          </p:cNvPr>
          <p:cNvSpPr txBox="1"/>
          <p:nvPr/>
        </p:nvSpPr>
        <p:spPr>
          <a:xfrm>
            <a:off x="455675" y="1073112"/>
            <a:ext cx="5740409" cy="4985980"/>
          </a:xfrm>
          <a:prstGeom prst="rect">
            <a:avLst/>
          </a:prstGeom>
          <a:noFill/>
        </p:spPr>
        <p:txBody>
          <a:bodyPr wrap="square">
            <a:spAutoFit/>
          </a:bodyPr>
          <a:lstStyle/>
          <a:p>
            <a:r>
              <a:rPr lang="en-US" sz="2800" b="0" i="0" dirty="0">
                <a:effectLst/>
                <a:latin typeface="Arial Narrow" panose="020B0606020202030204" pitchFamily="34" charset="0"/>
              </a:rPr>
              <a:t>Model contractor’s plan to construct the project:</a:t>
            </a:r>
          </a:p>
          <a:p>
            <a:endParaRPr lang="en-US" b="0" i="0" dirty="0">
              <a:effectLst/>
              <a:latin typeface="Arial Narrow" panose="020B0606020202030204" pitchFamily="34" charset="0"/>
            </a:endParaRPr>
          </a:p>
          <a:p>
            <a:pPr marL="457200" indent="-457200">
              <a:buFont typeface="Arial" panose="020B0604020202020204" pitchFamily="34" charset="0"/>
              <a:buChar char="•"/>
            </a:pPr>
            <a:r>
              <a:rPr lang="en-US" sz="2600" dirty="0">
                <a:latin typeface="Arial Narrow" panose="020B0606020202030204" pitchFamily="34" charset="0"/>
              </a:rPr>
              <a:t>Define calendar when work will be performed</a:t>
            </a:r>
          </a:p>
          <a:p>
            <a:pPr marL="457200" indent="-457200">
              <a:buFont typeface="Arial" panose="020B0604020202020204" pitchFamily="34" charset="0"/>
              <a:buChar char="•"/>
            </a:pPr>
            <a:r>
              <a:rPr lang="en-US" sz="2600" dirty="0">
                <a:latin typeface="Arial Narrow" panose="020B0606020202030204" pitchFamily="34" charset="0"/>
              </a:rPr>
              <a:t>Develop Work Breakdown Structure (WBS) to organize tasks</a:t>
            </a:r>
          </a:p>
          <a:p>
            <a:pPr marL="457200" indent="-457200">
              <a:buFont typeface="Arial" panose="020B0604020202020204" pitchFamily="34" charset="0"/>
              <a:buChar char="•"/>
            </a:pPr>
            <a:r>
              <a:rPr lang="en-US" sz="2600" dirty="0">
                <a:latin typeface="Arial Narrow" panose="020B0606020202030204" pitchFamily="34" charset="0"/>
              </a:rPr>
              <a:t>Identify tasks in activities</a:t>
            </a:r>
          </a:p>
          <a:p>
            <a:pPr marL="457200" indent="-457200">
              <a:buFont typeface="Arial" panose="020B0604020202020204" pitchFamily="34" charset="0"/>
              <a:buChar char="•"/>
            </a:pPr>
            <a:r>
              <a:rPr lang="en-US" sz="2600" dirty="0">
                <a:latin typeface="Arial Narrow" panose="020B0606020202030204" pitchFamily="34" charset="0"/>
              </a:rPr>
              <a:t>Assign activities durations</a:t>
            </a:r>
          </a:p>
          <a:p>
            <a:pPr marL="457200" indent="-457200">
              <a:buFont typeface="Arial" panose="020B0604020202020204" pitchFamily="34" charset="0"/>
              <a:buChar char="•"/>
            </a:pPr>
            <a:r>
              <a:rPr lang="en-US" sz="2600" dirty="0">
                <a:latin typeface="Arial Narrow" panose="020B0606020202030204" pitchFamily="34" charset="0"/>
              </a:rPr>
              <a:t>Sequence activities using relationships</a:t>
            </a:r>
          </a:p>
          <a:p>
            <a:pPr marL="457200" indent="-457200">
              <a:buFont typeface="Arial" panose="020B0604020202020204" pitchFamily="34" charset="0"/>
              <a:buChar char="•"/>
            </a:pPr>
            <a:r>
              <a:rPr lang="en-US" sz="2600" b="0" i="0" dirty="0">
                <a:effectLst/>
                <a:latin typeface="Arial Narrow" panose="020B0606020202030204" pitchFamily="34" charset="0"/>
              </a:rPr>
              <a:t>Report schedule using Gantt charts and other reports </a:t>
            </a:r>
          </a:p>
        </p:txBody>
      </p:sp>
    </p:spTree>
    <p:extLst>
      <p:ext uri="{BB962C8B-B14F-4D97-AF65-F5344CB8AC3E}">
        <p14:creationId xmlns:p14="http://schemas.microsoft.com/office/powerpoint/2010/main" val="2778434833"/>
      </p:ext>
    </p:extLst>
  </p:cSld>
  <p:clrMapOvr>
    <a:masterClrMapping/>
  </p:clrMapOvr>
  <p:transition spd="slow">
    <p:fad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r>
              <a:rPr lang="en-US" dirty="0">
                <a:solidFill>
                  <a:schemeClr val="tx1"/>
                </a:solidFill>
              </a:rPr>
              <a:t>Reviewing Monthly Update</a:t>
            </a:r>
          </a:p>
        </p:txBody>
      </p:sp>
      <p:sp>
        <p:nvSpPr>
          <p:cNvPr id="3" name="Content Placeholder 2"/>
          <p:cNvSpPr>
            <a:spLocks noGrp="1"/>
          </p:cNvSpPr>
          <p:nvPr>
            <p:ph idx="1"/>
          </p:nvPr>
        </p:nvSpPr>
        <p:spPr>
          <a:xfrm>
            <a:off x="996933" y="1707177"/>
            <a:ext cx="10198133" cy="4126034"/>
          </a:xfrm>
        </p:spPr>
        <p:txBody>
          <a:bodyPr>
            <a:normAutofit/>
          </a:bodyPr>
          <a:lstStyle/>
          <a:p>
            <a:pPr>
              <a:spcBef>
                <a:spcPts val="600"/>
              </a:spcBef>
              <a:buSzPct val="100000"/>
            </a:pPr>
            <a:r>
              <a:rPr lang="en-US" dirty="0">
                <a:solidFill>
                  <a:schemeClr val="tx1"/>
                </a:solidFill>
              </a:rPr>
              <a:t>What is the </a:t>
            </a:r>
            <a:r>
              <a:rPr lang="en-US" dirty="0">
                <a:solidFill>
                  <a:schemeClr val="tx1"/>
                </a:solidFill>
                <a:hlinkClick r:id="rId3" action="ppaction://hlinkfile">
                  <a:extLst>
                    <a:ext uri="{A12FA001-AC4F-418D-AE19-62706E023703}">
                      <ahyp:hlinkClr xmlns:ahyp="http://schemas.microsoft.com/office/drawing/2018/hyperlinkcolor" val="tx"/>
                    </a:ext>
                  </a:extLst>
                </a:hlinkClick>
              </a:rPr>
              <a:t>data date</a:t>
            </a:r>
            <a:r>
              <a:rPr lang="en-US" dirty="0">
                <a:solidFill>
                  <a:schemeClr val="tx1"/>
                </a:solidFill>
              </a:rPr>
              <a:t>?  Are all activities progressed up to the data date?</a:t>
            </a:r>
          </a:p>
          <a:p>
            <a:pPr>
              <a:spcBef>
                <a:spcPts val="600"/>
              </a:spcBef>
              <a:buSzPct val="100000"/>
            </a:pPr>
            <a:r>
              <a:rPr lang="en-US" dirty="0">
                <a:solidFill>
                  <a:schemeClr val="tx1"/>
                </a:solidFill>
              </a:rPr>
              <a:t>Have activities been assigned appropriate and accurate </a:t>
            </a:r>
            <a:r>
              <a:rPr lang="en-US" dirty="0">
                <a:solidFill>
                  <a:schemeClr val="tx1"/>
                </a:solidFill>
                <a:hlinkClick r:id="rId4" action="ppaction://hlinkfile">
                  <a:extLst>
                    <a:ext uri="{A12FA001-AC4F-418D-AE19-62706E023703}">
                      <ahyp:hlinkClr xmlns:ahyp="http://schemas.microsoft.com/office/drawing/2018/hyperlinkcolor" val="tx"/>
                    </a:ext>
                  </a:extLst>
                </a:hlinkClick>
              </a:rPr>
              <a:t>actual start and actual finish dates</a:t>
            </a:r>
            <a:r>
              <a:rPr lang="en-US" dirty="0">
                <a:solidFill>
                  <a:schemeClr val="tx1"/>
                </a:solidFill>
              </a:rPr>
              <a:t>?</a:t>
            </a:r>
          </a:p>
          <a:p>
            <a:pPr>
              <a:spcBef>
                <a:spcPts val="600"/>
              </a:spcBef>
              <a:buSzPct val="100000"/>
            </a:pPr>
            <a:r>
              <a:rPr lang="en-US" dirty="0">
                <a:solidFill>
                  <a:schemeClr val="tx1"/>
                </a:solidFill>
              </a:rPr>
              <a:t>Review </a:t>
            </a:r>
            <a:r>
              <a:rPr lang="en-US" dirty="0">
                <a:solidFill>
                  <a:schemeClr val="tx1"/>
                </a:solidFill>
                <a:hlinkClick r:id="rId5" action="ppaction://hlinkfile">
                  <a:extLst>
                    <a:ext uri="{A12FA001-AC4F-418D-AE19-62706E023703}">
                      <ahyp:hlinkClr xmlns:ahyp="http://schemas.microsoft.com/office/drawing/2018/hyperlinkcolor" val="tx"/>
                    </a:ext>
                  </a:extLst>
                </a:hlinkClick>
              </a:rPr>
              <a:t>added, deleted, and changed</a:t>
            </a:r>
            <a:r>
              <a:rPr lang="en-US" dirty="0">
                <a:solidFill>
                  <a:schemeClr val="tx1"/>
                </a:solidFill>
              </a:rPr>
              <a:t> work conditions</a:t>
            </a:r>
          </a:p>
          <a:p>
            <a:pPr>
              <a:spcBef>
                <a:spcPts val="600"/>
              </a:spcBef>
              <a:buSzPct val="100000"/>
            </a:pPr>
            <a:r>
              <a:rPr lang="en-US" dirty="0">
                <a:solidFill>
                  <a:schemeClr val="tx1"/>
                </a:solidFill>
              </a:rPr>
              <a:t>Check for modified durations (increase / decrease)</a:t>
            </a:r>
          </a:p>
          <a:p>
            <a:pPr>
              <a:spcBef>
                <a:spcPts val="600"/>
              </a:spcBef>
              <a:buSzPct val="100000"/>
            </a:pPr>
            <a:r>
              <a:rPr lang="en-US" dirty="0">
                <a:solidFill>
                  <a:schemeClr val="tx1"/>
                </a:solidFill>
              </a:rPr>
              <a:t>Revised logic relationships indicate a change in the plan</a:t>
            </a:r>
          </a:p>
          <a:p>
            <a:pPr>
              <a:spcBef>
                <a:spcPts val="600"/>
              </a:spcBef>
              <a:buSzPct val="100000"/>
            </a:pPr>
            <a:r>
              <a:rPr lang="en-US" dirty="0">
                <a:solidFill>
                  <a:schemeClr val="tx1"/>
                </a:solidFill>
              </a:rPr>
              <a:t>Review float variances – large changes could indicate revisions to the logic</a:t>
            </a:r>
          </a:p>
          <a:p>
            <a:pPr>
              <a:spcBef>
                <a:spcPts val="600"/>
              </a:spcBef>
              <a:buSzPct val="100000"/>
            </a:pPr>
            <a:r>
              <a:rPr lang="en-US" dirty="0">
                <a:solidFill>
                  <a:schemeClr val="tx1"/>
                </a:solidFill>
              </a:rPr>
              <a:t>Review items that took </a:t>
            </a:r>
            <a:r>
              <a:rPr lang="en-US" dirty="0">
                <a:solidFill>
                  <a:schemeClr val="tx1"/>
                </a:solidFill>
                <a:hlinkClick r:id="rId6" action="ppaction://hlinkfile">
                  <a:extLst>
                    <a:ext uri="{A12FA001-AC4F-418D-AE19-62706E023703}">
                      <ahyp:hlinkClr xmlns:ahyp="http://schemas.microsoft.com/office/drawing/2018/hyperlinkcolor" val="tx"/>
                    </a:ext>
                  </a:extLst>
                </a:hlinkClick>
              </a:rPr>
              <a:t>longer than planned</a:t>
            </a:r>
            <a:r>
              <a:rPr lang="en-US" dirty="0">
                <a:solidFill>
                  <a:schemeClr val="tx1"/>
                </a:solidFill>
              </a:rPr>
              <a:t> or did not occur</a:t>
            </a:r>
          </a:p>
        </p:txBody>
      </p:sp>
    </p:spTree>
  </p:cSld>
  <p:clrMapOvr>
    <a:masterClrMapping/>
  </p:clrMapOvr>
  <p:transition spd="slow">
    <p:fad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r>
              <a:rPr lang="en-US" dirty="0">
                <a:solidFill>
                  <a:schemeClr val="tx1"/>
                </a:solidFill>
              </a:rPr>
              <a:t>Reviewing Monthly Update</a:t>
            </a:r>
          </a:p>
        </p:txBody>
      </p:sp>
      <p:sp>
        <p:nvSpPr>
          <p:cNvPr id="3" name="Content Placeholder 2"/>
          <p:cNvSpPr>
            <a:spLocks noGrp="1"/>
          </p:cNvSpPr>
          <p:nvPr>
            <p:ph idx="1"/>
          </p:nvPr>
        </p:nvSpPr>
        <p:spPr>
          <a:xfrm>
            <a:off x="947377" y="1325563"/>
            <a:ext cx="10297246" cy="4430105"/>
          </a:xfrm>
        </p:spPr>
        <p:txBody>
          <a:bodyPr>
            <a:normAutofit/>
          </a:bodyPr>
          <a:lstStyle/>
          <a:p>
            <a:pPr>
              <a:spcBef>
                <a:spcPts val="1200"/>
              </a:spcBef>
              <a:buSzPct val="100000"/>
            </a:pPr>
            <a:r>
              <a:rPr lang="en-US" dirty="0">
                <a:solidFill>
                  <a:schemeClr val="tx1"/>
                </a:solidFill>
              </a:rPr>
              <a:t>Review progress reported in the schedule – does this match actual progress in the field?</a:t>
            </a:r>
          </a:p>
          <a:p>
            <a:pPr>
              <a:spcBef>
                <a:spcPts val="1200"/>
              </a:spcBef>
              <a:buSzPct val="100000"/>
            </a:pPr>
            <a:r>
              <a:rPr lang="en-US" dirty="0">
                <a:solidFill>
                  <a:schemeClr val="tx1"/>
                </a:solidFill>
              </a:rPr>
              <a:t>Compare current schedule to </a:t>
            </a:r>
            <a:r>
              <a:rPr lang="en-US" dirty="0">
                <a:solidFill>
                  <a:schemeClr val="tx1"/>
                </a:solidFill>
                <a:hlinkClick r:id="rId3" action="ppaction://hlinkfile">
                  <a:extLst>
                    <a:ext uri="{A12FA001-AC4F-418D-AE19-62706E023703}">
                      <ahyp:hlinkClr xmlns:ahyp="http://schemas.microsoft.com/office/drawing/2018/hyperlinkcolor" val="tx"/>
                    </a:ext>
                  </a:extLst>
                </a:hlinkClick>
              </a:rPr>
              <a:t>baseline</a:t>
            </a:r>
            <a:r>
              <a:rPr lang="en-US" dirty="0">
                <a:solidFill>
                  <a:schemeClr val="tx1"/>
                </a:solidFill>
              </a:rPr>
              <a:t> and past </a:t>
            </a:r>
            <a:r>
              <a:rPr lang="en-US" dirty="0">
                <a:solidFill>
                  <a:schemeClr val="tx1"/>
                </a:solidFill>
                <a:hlinkClick r:id="rId4" action="ppaction://hlinkfile">
                  <a:extLst>
                    <a:ext uri="{A12FA001-AC4F-418D-AE19-62706E023703}">
                      <ahyp:hlinkClr xmlns:ahyp="http://schemas.microsoft.com/office/drawing/2018/hyperlinkcolor" val="tx"/>
                    </a:ext>
                  </a:extLst>
                </a:hlinkClick>
              </a:rPr>
              <a:t>updates</a:t>
            </a:r>
            <a:endParaRPr lang="en-US" dirty="0">
              <a:solidFill>
                <a:schemeClr val="tx1"/>
              </a:solidFill>
            </a:endParaRPr>
          </a:p>
          <a:p>
            <a:pPr>
              <a:spcBef>
                <a:spcPts val="1200"/>
              </a:spcBef>
              <a:buSzPct val="100000"/>
            </a:pPr>
            <a:r>
              <a:rPr lang="en-US" dirty="0">
                <a:solidFill>
                  <a:schemeClr val="tx1"/>
                </a:solidFill>
              </a:rPr>
              <a:t>Identify critical path of </a:t>
            </a:r>
            <a:r>
              <a:rPr lang="en-US" dirty="0">
                <a:solidFill>
                  <a:schemeClr val="tx1"/>
                </a:solidFill>
                <a:hlinkClick r:id="rId5" action="ppaction://hlinkfile">
                  <a:extLst>
                    <a:ext uri="{A12FA001-AC4F-418D-AE19-62706E023703}">
                      <ahyp:hlinkClr xmlns:ahyp="http://schemas.microsoft.com/office/drawing/2018/hyperlinkcolor" val="tx"/>
                    </a:ext>
                  </a:extLst>
                </a:hlinkClick>
              </a:rPr>
              <a:t>interim</a:t>
            </a:r>
            <a:r>
              <a:rPr lang="en-US" dirty="0">
                <a:solidFill>
                  <a:schemeClr val="tx1"/>
                </a:solidFill>
              </a:rPr>
              <a:t> and </a:t>
            </a:r>
            <a:r>
              <a:rPr lang="en-US" dirty="0">
                <a:solidFill>
                  <a:schemeClr val="tx1"/>
                </a:solidFill>
                <a:hlinkClick r:id="rId6" action="ppaction://hlinkfile">
                  <a:extLst>
                    <a:ext uri="{A12FA001-AC4F-418D-AE19-62706E023703}">
                      <ahyp:hlinkClr xmlns:ahyp="http://schemas.microsoft.com/office/drawing/2018/hyperlinkcolor" val="tx"/>
                    </a:ext>
                  </a:extLst>
                </a:hlinkClick>
              </a:rPr>
              <a:t>final</a:t>
            </a:r>
            <a:r>
              <a:rPr lang="en-US" dirty="0">
                <a:solidFill>
                  <a:schemeClr val="tx1"/>
                </a:solidFill>
              </a:rPr>
              <a:t> completion dates – has it changed from the previous update?</a:t>
            </a:r>
          </a:p>
          <a:p>
            <a:pPr>
              <a:spcBef>
                <a:spcPts val="1200"/>
              </a:spcBef>
              <a:buSzPct val="100000"/>
            </a:pPr>
            <a:r>
              <a:rPr lang="en-US" dirty="0">
                <a:solidFill>
                  <a:schemeClr val="tx1"/>
                </a:solidFill>
              </a:rPr>
              <a:t>Review production and compare to planned rates</a:t>
            </a:r>
          </a:p>
          <a:p>
            <a:pPr>
              <a:spcBef>
                <a:spcPts val="1200"/>
              </a:spcBef>
              <a:buSzPct val="100000"/>
            </a:pPr>
            <a:r>
              <a:rPr lang="en-US" dirty="0">
                <a:solidFill>
                  <a:schemeClr val="tx1"/>
                </a:solidFill>
              </a:rPr>
              <a:t>Identify </a:t>
            </a:r>
            <a:r>
              <a:rPr lang="en-US" dirty="0">
                <a:solidFill>
                  <a:schemeClr val="tx1"/>
                </a:solidFill>
                <a:hlinkClick r:id="rId7" action="ppaction://hlinkfile">
                  <a:extLst>
                    <a:ext uri="{A12FA001-AC4F-418D-AE19-62706E023703}">
                      <ahyp:hlinkClr xmlns:ahyp="http://schemas.microsoft.com/office/drawing/2018/hyperlinkcolor" val="tx"/>
                    </a:ext>
                  </a:extLst>
                </a:hlinkClick>
              </a:rPr>
              <a:t>out-of-sequence</a:t>
            </a:r>
            <a:r>
              <a:rPr lang="en-US" dirty="0">
                <a:solidFill>
                  <a:schemeClr val="tx1"/>
                </a:solidFill>
              </a:rPr>
              <a:t> progress – does the schedule accurately reflect the work in the field?</a:t>
            </a:r>
          </a:p>
          <a:p>
            <a:pPr>
              <a:spcBef>
                <a:spcPts val="1200"/>
              </a:spcBef>
              <a:buSzPct val="100000"/>
            </a:pPr>
            <a:r>
              <a:rPr lang="en-US" dirty="0">
                <a:solidFill>
                  <a:schemeClr val="tx1"/>
                </a:solidFill>
              </a:rPr>
              <a:t>Compare CPM update to 3-week look ahead schedules</a:t>
            </a:r>
          </a:p>
          <a:p>
            <a:endParaRPr lang="en-US" dirty="0"/>
          </a:p>
        </p:txBody>
      </p:sp>
    </p:spTree>
  </p:cSld>
  <p:clrMapOvr>
    <a:masterClrMapping/>
  </p:clrMapOvr>
  <p:transition spd="slow">
    <p:fad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270528"/>
          </a:xfrm>
        </p:spPr>
        <p:txBody>
          <a:bodyPr/>
          <a:lstStyle/>
          <a:p>
            <a:r>
              <a:rPr lang="en-US" dirty="0">
                <a:solidFill>
                  <a:schemeClr val="tx1"/>
                </a:solidFill>
              </a:rPr>
              <a:t>Reviewing Monthly Update</a:t>
            </a:r>
          </a:p>
        </p:txBody>
      </p:sp>
      <p:sp>
        <p:nvSpPr>
          <p:cNvPr id="3" name="Content Placeholder 2"/>
          <p:cNvSpPr>
            <a:spLocks noGrp="1"/>
          </p:cNvSpPr>
          <p:nvPr>
            <p:ph idx="13"/>
          </p:nvPr>
        </p:nvSpPr>
        <p:spPr>
          <a:xfrm>
            <a:off x="4710569" y="1516273"/>
            <a:ext cx="6643231" cy="3825453"/>
          </a:xfrm>
        </p:spPr>
        <p:txBody>
          <a:bodyPr>
            <a:normAutofit fontScale="92500" lnSpcReduction="10000"/>
          </a:bodyPr>
          <a:lstStyle/>
          <a:p>
            <a:pPr>
              <a:buNone/>
            </a:pPr>
            <a:r>
              <a:rPr lang="en-US" sz="3800" dirty="0">
                <a:solidFill>
                  <a:schemeClr val="tx1"/>
                </a:solidFill>
              </a:rPr>
              <a:t>           Read the </a:t>
            </a:r>
            <a:r>
              <a:rPr lang="en-US" sz="3800" dirty="0">
                <a:solidFill>
                  <a:schemeClr val="tx1"/>
                </a:solidFill>
                <a:hlinkClick r:id="rId3" action="ppaction://hlinkfile">
                  <a:extLst>
                    <a:ext uri="{A12FA001-AC4F-418D-AE19-62706E023703}">
                      <ahyp:hlinkClr xmlns:ahyp="http://schemas.microsoft.com/office/drawing/2018/hyperlinkcolor" val="tx"/>
                    </a:ext>
                  </a:extLst>
                </a:hlinkClick>
              </a:rPr>
              <a:t>narrative</a:t>
            </a:r>
            <a:r>
              <a:rPr lang="en-US" sz="3800" dirty="0">
                <a:solidFill>
                  <a:schemeClr val="tx1"/>
                </a:solidFill>
              </a:rPr>
              <a:t> report</a:t>
            </a:r>
          </a:p>
          <a:p>
            <a:pPr>
              <a:spcBef>
                <a:spcPts val="1200"/>
              </a:spcBef>
              <a:buSzPct val="100000"/>
            </a:pPr>
            <a:r>
              <a:rPr lang="en-US" sz="3000" dirty="0">
                <a:solidFill>
                  <a:schemeClr val="tx1"/>
                </a:solidFill>
              </a:rPr>
              <a:t>Does the narrative meet the </a:t>
            </a:r>
            <a:r>
              <a:rPr lang="en-US" sz="3000" dirty="0">
                <a:solidFill>
                  <a:schemeClr val="tx1"/>
                </a:solidFill>
                <a:hlinkClick r:id="rId4" action="ppaction://hlinkfile">
                  <a:extLst>
                    <a:ext uri="{A12FA001-AC4F-418D-AE19-62706E023703}">
                      <ahyp:hlinkClr xmlns:ahyp="http://schemas.microsoft.com/office/drawing/2018/hyperlinkcolor" val="tx"/>
                    </a:ext>
                  </a:extLst>
                </a:hlinkClick>
              </a:rPr>
              <a:t>specification</a:t>
            </a:r>
            <a:r>
              <a:rPr lang="en-US" sz="3000" dirty="0">
                <a:solidFill>
                  <a:schemeClr val="tx1"/>
                </a:solidFill>
              </a:rPr>
              <a:t>?</a:t>
            </a:r>
          </a:p>
          <a:p>
            <a:pPr>
              <a:spcBef>
                <a:spcPts val="1200"/>
              </a:spcBef>
              <a:buSzPct val="100000"/>
            </a:pPr>
            <a:r>
              <a:rPr lang="en-US" sz="3000" dirty="0">
                <a:solidFill>
                  <a:schemeClr val="tx1"/>
                </a:solidFill>
              </a:rPr>
              <a:t>Is the information in the narrative accurate? Complete?</a:t>
            </a:r>
          </a:p>
          <a:p>
            <a:pPr>
              <a:spcBef>
                <a:spcPts val="1200"/>
              </a:spcBef>
              <a:buSzPct val="100000"/>
            </a:pPr>
            <a:r>
              <a:rPr lang="en-US" sz="3000" dirty="0">
                <a:solidFill>
                  <a:schemeClr val="tx1"/>
                </a:solidFill>
              </a:rPr>
              <a:t>Does the narrative list all relevant events and impacts?  Is anything missing?</a:t>
            </a:r>
          </a:p>
          <a:p>
            <a:pPr>
              <a:spcBef>
                <a:spcPts val="1200"/>
              </a:spcBef>
              <a:buSzPct val="100000"/>
            </a:pPr>
            <a:r>
              <a:rPr lang="en-US" sz="3000" dirty="0">
                <a:solidFill>
                  <a:schemeClr val="tx1"/>
                </a:solidFill>
              </a:rPr>
              <a:t>Is the narrative consistent with the schedule update?</a:t>
            </a:r>
          </a:p>
          <a:p>
            <a:endParaRPr lang="en-US" dirty="0"/>
          </a:p>
        </p:txBody>
      </p:sp>
      <p:pic>
        <p:nvPicPr>
          <p:cNvPr id="5" name="Content Placeholder 4" descr="MB900059021.JPG"/>
          <p:cNvPicPr>
            <a:picLocks noGrp="1" noChangeAspect="1"/>
          </p:cNvPicPr>
          <p:nvPr>
            <p:ph type="pic" sz="quarter" idx="14"/>
          </p:nvPr>
        </p:nvPicPr>
        <p:blipFill rotWithShape="1">
          <a:blip r:embed="rId5" cstate="print"/>
          <a:srcRect l="12218" r="14151"/>
          <a:stretch/>
        </p:blipFill>
        <p:spPr>
          <a:xfrm>
            <a:off x="1039399" y="1541674"/>
            <a:ext cx="2819401" cy="3800052"/>
          </a:xfrm>
          <a:ln w="38100">
            <a:solidFill>
              <a:schemeClr val="tx1">
                <a:lumMod val="75000"/>
                <a:lumOff val="25000"/>
              </a:schemeClr>
            </a:solidFill>
          </a:ln>
        </p:spPr>
      </p:pic>
    </p:spTree>
  </p:cSld>
  <p:clrMapOvr>
    <a:masterClrMapping/>
  </p:clrMapOvr>
  <p:transition spd="slow">
    <p:fad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r>
              <a:rPr lang="en-US" dirty="0">
                <a:solidFill>
                  <a:schemeClr val="tx1"/>
                </a:solidFill>
              </a:rPr>
              <a:t>Reviewing Monthly Update</a:t>
            </a:r>
          </a:p>
        </p:txBody>
      </p:sp>
      <p:sp>
        <p:nvSpPr>
          <p:cNvPr id="3" name="Content Placeholder 2"/>
          <p:cNvSpPr>
            <a:spLocks noGrp="1"/>
          </p:cNvSpPr>
          <p:nvPr>
            <p:ph idx="1"/>
          </p:nvPr>
        </p:nvSpPr>
        <p:spPr>
          <a:xfrm>
            <a:off x="2152650" y="1129015"/>
            <a:ext cx="7886700" cy="4717415"/>
          </a:xfrm>
        </p:spPr>
        <p:txBody>
          <a:bodyPr>
            <a:normAutofit/>
          </a:bodyPr>
          <a:lstStyle/>
          <a:p>
            <a:pPr>
              <a:buNone/>
            </a:pPr>
            <a:r>
              <a:rPr lang="en-US" sz="3800" dirty="0">
                <a:solidFill>
                  <a:schemeClr val="tx1"/>
                </a:solidFill>
              </a:rPr>
              <a:t>Major Problems</a:t>
            </a:r>
          </a:p>
          <a:p>
            <a:pPr>
              <a:buSzPct val="100000"/>
              <a:buFont typeface="Wingdings" panose="05000000000000000000" pitchFamily="2" charset="2"/>
              <a:buChar char="§"/>
            </a:pPr>
            <a:endParaRPr lang="en-US" sz="800" dirty="0">
              <a:solidFill>
                <a:srgbClr val="A0284C"/>
              </a:solidFill>
            </a:endParaRPr>
          </a:p>
          <a:p>
            <a:pPr>
              <a:spcBef>
                <a:spcPts val="600"/>
              </a:spcBef>
              <a:buSzPct val="100000"/>
            </a:pPr>
            <a:r>
              <a:rPr lang="en-US" dirty="0">
                <a:solidFill>
                  <a:schemeClr val="tx1"/>
                </a:solidFill>
              </a:rPr>
              <a:t>Unreasonable or unexplained logic changes</a:t>
            </a:r>
          </a:p>
          <a:p>
            <a:pPr>
              <a:spcBef>
                <a:spcPts val="600"/>
              </a:spcBef>
              <a:buSzPct val="100000"/>
            </a:pPr>
            <a:r>
              <a:rPr lang="en-US" dirty="0">
                <a:solidFill>
                  <a:schemeClr val="tx1"/>
                </a:solidFill>
              </a:rPr>
              <a:t>Many inaccurate dates or percent completes</a:t>
            </a:r>
          </a:p>
          <a:p>
            <a:pPr>
              <a:spcBef>
                <a:spcPts val="600"/>
              </a:spcBef>
              <a:buSzPct val="100000"/>
            </a:pPr>
            <a:r>
              <a:rPr lang="en-US" dirty="0">
                <a:solidFill>
                  <a:schemeClr val="tx1"/>
                </a:solidFill>
              </a:rPr>
              <a:t>Inaccurate representation of change order work</a:t>
            </a:r>
          </a:p>
        </p:txBody>
      </p:sp>
      <p:pic>
        <p:nvPicPr>
          <p:cNvPr id="15" name="Picture 14">
            <a:extLst>
              <a:ext uri="{FF2B5EF4-FFF2-40B4-BE49-F238E27FC236}">
                <a16:creationId xmlns:a16="http://schemas.microsoft.com/office/drawing/2014/main" id="{55CE4647-E233-4F6B-8BE3-CAA4FD1C1CAE}"/>
              </a:ext>
            </a:extLst>
          </p:cNvPr>
          <p:cNvPicPr>
            <a:picLocks noChangeAspect="1"/>
          </p:cNvPicPr>
          <p:nvPr/>
        </p:nvPicPr>
        <p:blipFill>
          <a:blip r:embed="rId3">
            <a:alphaModFix/>
            <a:extLst>
              <a:ext uri="{BEBA8EAE-BF5A-486C-A8C5-ECC9F3942E4B}">
                <a14:imgProps xmlns:a14="http://schemas.microsoft.com/office/drawing/2010/main">
                  <a14:imgLayer r:embed="rId4">
                    <a14:imgEffect>
                      <a14:brightnessContrast contrast="40000"/>
                    </a14:imgEffect>
                  </a14:imgLayer>
                </a14:imgProps>
              </a:ext>
            </a:extLst>
          </a:blip>
          <a:stretch>
            <a:fillRect/>
          </a:stretch>
        </p:blipFill>
        <p:spPr>
          <a:xfrm>
            <a:off x="838200" y="3487723"/>
            <a:ext cx="10235129" cy="2485239"/>
          </a:xfrm>
          <a:prstGeom prst="rect">
            <a:avLst/>
          </a:prstGeom>
        </p:spPr>
      </p:pic>
    </p:spTree>
    <p:extLst>
      <p:ext uri="{BB962C8B-B14F-4D97-AF65-F5344CB8AC3E}">
        <p14:creationId xmlns:p14="http://schemas.microsoft.com/office/powerpoint/2010/main" val="2269791446"/>
      </p:ext>
    </p:extLst>
  </p:cSld>
  <p:clrMapOvr>
    <a:masterClrMapping/>
  </p:clrMapOvr>
  <p:transition spd="slow">
    <p:fad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520"/>
            <a:ext cx="10515600" cy="1270528"/>
          </a:xfrm>
        </p:spPr>
        <p:txBody>
          <a:bodyPr/>
          <a:lstStyle/>
          <a:p>
            <a:r>
              <a:rPr lang="en-US" dirty="0">
                <a:solidFill>
                  <a:schemeClr val="tx1"/>
                </a:solidFill>
              </a:rPr>
              <a:t>Reviewing Monthly Update</a:t>
            </a:r>
          </a:p>
        </p:txBody>
      </p:sp>
      <p:sp>
        <p:nvSpPr>
          <p:cNvPr id="3" name="Content Placeholder 2"/>
          <p:cNvSpPr>
            <a:spLocks noGrp="1"/>
          </p:cNvSpPr>
          <p:nvPr>
            <p:ph idx="13"/>
          </p:nvPr>
        </p:nvSpPr>
        <p:spPr>
          <a:xfrm>
            <a:off x="479355" y="2466882"/>
            <a:ext cx="7545529" cy="2583291"/>
          </a:xfrm>
        </p:spPr>
        <p:txBody>
          <a:bodyPr>
            <a:normAutofit fontScale="92500"/>
          </a:bodyPr>
          <a:lstStyle/>
          <a:p>
            <a:pPr marL="508000" lvl="2" indent="-342900">
              <a:spcBef>
                <a:spcPts val="1200"/>
              </a:spcBef>
              <a:buSzPct val="100000"/>
            </a:pPr>
            <a:r>
              <a:rPr lang="en-US" sz="2800" dirty="0">
                <a:solidFill>
                  <a:schemeClr val="tx1"/>
                </a:solidFill>
              </a:rPr>
              <a:t>Inaccurate as-built dates</a:t>
            </a:r>
          </a:p>
          <a:p>
            <a:pPr marL="508000" lvl="2" indent="-342900">
              <a:spcBef>
                <a:spcPts val="1200"/>
              </a:spcBef>
              <a:buSzPct val="100000"/>
            </a:pPr>
            <a:r>
              <a:rPr lang="en-US" sz="2800" dirty="0">
                <a:solidFill>
                  <a:schemeClr val="tx1"/>
                </a:solidFill>
              </a:rPr>
              <a:t>Disagreements over activities with large amount of float</a:t>
            </a:r>
          </a:p>
          <a:p>
            <a:pPr marL="508000" lvl="2" indent="-342900">
              <a:spcBef>
                <a:spcPts val="1200"/>
              </a:spcBef>
              <a:buSzPct val="100000"/>
            </a:pPr>
            <a:r>
              <a:rPr lang="en-US" sz="2800" dirty="0">
                <a:solidFill>
                  <a:schemeClr val="tx1"/>
                </a:solidFill>
              </a:rPr>
              <a:t>Minor logic adjustments not described in the narrative</a:t>
            </a:r>
          </a:p>
          <a:p>
            <a:pPr marL="508000" lvl="2" indent="-342900">
              <a:spcBef>
                <a:spcPts val="1200"/>
              </a:spcBef>
              <a:buSzPct val="100000"/>
            </a:pPr>
            <a:r>
              <a:rPr lang="en-US" sz="2800" dirty="0">
                <a:solidFill>
                  <a:schemeClr val="tx1"/>
                </a:solidFill>
              </a:rPr>
              <a:t>Difference of opinion on progress if it does not affect critical path</a:t>
            </a:r>
          </a:p>
          <a:p>
            <a:pPr lvl="2" indent="-342900">
              <a:buSzPct val="100000"/>
              <a:buFont typeface="Wingdings" panose="05000000000000000000" pitchFamily="2" charset="2"/>
              <a:buChar char="§"/>
            </a:pPr>
            <a:endParaRPr lang="en-US" dirty="0">
              <a:solidFill>
                <a:srgbClr val="A0284C"/>
              </a:solidFill>
            </a:endParaRPr>
          </a:p>
        </p:txBody>
      </p:sp>
      <p:pic>
        <p:nvPicPr>
          <p:cNvPr id="5" name="Content Placeholder 4" descr="MB900082253.JPG"/>
          <p:cNvPicPr>
            <a:picLocks noGrp="1" noChangeAspect="1"/>
          </p:cNvPicPr>
          <p:nvPr>
            <p:ph type="pic" sz="quarter" idx="14"/>
          </p:nvPr>
        </p:nvPicPr>
        <p:blipFill>
          <a:blip r:embed="rId3" cstate="print">
            <a:extLst>
              <a:ext uri="{BEBA8EAE-BF5A-486C-A8C5-ECC9F3942E4B}">
                <a14:imgProps xmlns:a14="http://schemas.microsoft.com/office/drawing/2010/main">
                  <a14:imgLayer r:embed="rId4">
                    <a14:imgEffect>
                      <a14:brightnessContrast bright="-20000" contrast="40000"/>
                    </a14:imgEffect>
                  </a14:imgLayer>
                </a14:imgProps>
              </a:ext>
            </a:extLst>
          </a:blip>
          <a:srcRect l="188" r="188"/>
          <a:stretch>
            <a:fillRect/>
          </a:stretch>
        </p:blipFill>
        <p:spPr>
          <a:xfrm>
            <a:off x="8108736" y="1638579"/>
            <a:ext cx="3531078" cy="3544008"/>
          </a:xfrm>
          <a:ln w="38100">
            <a:noFill/>
          </a:ln>
          <a:effectLst/>
        </p:spPr>
      </p:pic>
      <p:sp>
        <p:nvSpPr>
          <p:cNvPr id="6" name="TextBox 5">
            <a:extLst>
              <a:ext uri="{FF2B5EF4-FFF2-40B4-BE49-F238E27FC236}">
                <a16:creationId xmlns:a16="http://schemas.microsoft.com/office/drawing/2014/main" id="{81602D95-8E9F-459F-AAA7-030F684B22D2}"/>
              </a:ext>
            </a:extLst>
          </p:cNvPr>
          <p:cNvSpPr txBox="1"/>
          <p:nvPr/>
        </p:nvSpPr>
        <p:spPr>
          <a:xfrm>
            <a:off x="552186" y="1638579"/>
            <a:ext cx="6102990" cy="677108"/>
          </a:xfrm>
          <a:prstGeom prst="rect">
            <a:avLst/>
          </a:prstGeom>
          <a:noFill/>
        </p:spPr>
        <p:txBody>
          <a:bodyPr wrap="square">
            <a:spAutoFit/>
          </a:bodyPr>
          <a:lstStyle/>
          <a:p>
            <a:pPr marL="285750" lvl="1">
              <a:buNone/>
            </a:pPr>
            <a:r>
              <a:rPr lang="en-US" sz="3800" dirty="0">
                <a:solidFill>
                  <a:schemeClr val="tx1"/>
                </a:solidFill>
                <a:latin typeface="Arial Narrow" panose="020B0606020202030204" pitchFamily="34" charset="0"/>
              </a:rPr>
              <a:t>Minor Problems</a:t>
            </a:r>
          </a:p>
        </p:txBody>
      </p:sp>
    </p:spTree>
  </p:cSld>
  <p:clrMapOvr>
    <a:masterClrMapping/>
  </p:clrMapOvr>
  <p:transition spd="slow">
    <p:fad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EA43D-FCFD-40C4-8D99-1A2AF13E3BEA}"/>
              </a:ext>
            </a:extLst>
          </p:cNvPr>
          <p:cNvSpPr>
            <a:spLocks noGrp="1"/>
          </p:cNvSpPr>
          <p:nvPr>
            <p:ph type="title"/>
          </p:nvPr>
        </p:nvSpPr>
        <p:spPr>
          <a:xfrm>
            <a:off x="838200" y="16287"/>
            <a:ext cx="10515600" cy="1325563"/>
          </a:xfrm>
        </p:spPr>
        <p:txBody>
          <a:bodyPr/>
          <a:lstStyle/>
          <a:p>
            <a:r>
              <a:rPr lang="en-US" dirty="0">
                <a:solidFill>
                  <a:schemeClr val="tx1"/>
                </a:solidFill>
              </a:rPr>
              <a:t>What-if Scenarios</a:t>
            </a:r>
          </a:p>
        </p:txBody>
      </p:sp>
      <p:sp>
        <p:nvSpPr>
          <p:cNvPr id="3" name="Content Placeholder 2">
            <a:extLst>
              <a:ext uri="{FF2B5EF4-FFF2-40B4-BE49-F238E27FC236}">
                <a16:creationId xmlns:a16="http://schemas.microsoft.com/office/drawing/2014/main" id="{05A6413D-3BE0-4813-B45D-84D2E4B7DCED}"/>
              </a:ext>
            </a:extLst>
          </p:cNvPr>
          <p:cNvSpPr>
            <a:spLocks noGrp="1"/>
          </p:cNvSpPr>
          <p:nvPr>
            <p:ph idx="1"/>
          </p:nvPr>
        </p:nvSpPr>
        <p:spPr>
          <a:xfrm>
            <a:off x="738048" y="1253331"/>
            <a:ext cx="10715903" cy="4351338"/>
          </a:xfrm>
        </p:spPr>
        <p:txBody>
          <a:bodyPr/>
          <a:lstStyle/>
          <a:p>
            <a:pPr marL="0" indent="0">
              <a:buNone/>
            </a:pPr>
            <a:r>
              <a:rPr lang="en-US" sz="3800" dirty="0">
                <a:solidFill>
                  <a:schemeClr val="tx1"/>
                </a:solidFill>
              </a:rPr>
              <a:t>Department makes what-if revisions to analyze different scenarios</a:t>
            </a:r>
          </a:p>
          <a:p>
            <a:pPr marL="0" indent="0">
              <a:buNone/>
            </a:pPr>
            <a:endParaRPr lang="en-US" sz="800" dirty="0"/>
          </a:p>
          <a:p>
            <a:pPr>
              <a:spcBef>
                <a:spcPts val="1200"/>
              </a:spcBef>
            </a:pPr>
            <a:r>
              <a:rPr lang="en-US" dirty="0">
                <a:solidFill>
                  <a:schemeClr val="tx1"/>
                </a:solidFill>
              </a:rPr>
              <a:t>Revisions to calendars to change workdays, number of work hours per day, or work restrictions</a:t>
            </a:r>
          </a:p>
          <a:p>
            <a:pPr>
              <a:spcBef>
                <a:spcPts val="1200"/>
              </a:spcBef>
            </a:pPr>
            <a:r>
              <a:rPr lang="en-US" dirty="0">
                <a:solidFill>
                  <a:schemeClr val="tx1"/>
                </a:solidFill>
              </a:rPr>
              <a:t>Changes to activity sequences</a:t>
            </a:r>
          </a:p>
          <a:p>
            <a:pPr>
              <a:spcBef>
                <a:spcPts val="1200"/>
              </a:spcBef>
            </a:pPr>
            <a:r>
              <a:rPr lang="en-US" dirty="0">
                <a:solidFill>
                  <a:schemeClr val="tx1"/>
                </a:solidFill>
              </a:rPr>
              <a:t>Modify durations or relationship lags</a:t>
            </a:r>
          </a:p>
          <a:p>
            <a:pPr>
              <a:spcBef>
                <a:spcPts val="1200"/>
              </a:spcBef>
            </a:pPr>
            <a:r>
              <a:rPr lang="en-US" dirty="0">
                <a:solidFill>
                  <a:schemeClr val="tx1"/>
                </a:solidFill>
              </a:rPr>
              <a:t>Correct future actual dates or add missing actual dates</a:t>
            </a:r>
          </a:p>
          <a:p>
            <a:pPr>
              <a:spcBef>
                <a:spcPts val="1200"/>
              </a:spcBef>
            </a:pPr>
            <a:r>
              <a:rPr lang="en-US" dirty="0">
                <a:solidFill>
                  <a:schemeClr val="tx1"/>
                </a:solidFill>
              </a:rPr>
              <a:t>Analyze delay impacts and perform time impact studies</a:t>
            </a:r>
          </a:p>
          <a:p>
            <a:pPr marL="0" indent="0">
              <a:buNone/>
            </a:pPr>
            <a:endParaRPr lang="en-US" dirty="0">
              <a:solidFill>
                <a:srgbClr val="A0284C"/>
              </a:solidFill>
            </a:endParaRPr>
          </a:p>
        </p:txBody>
      </p:sp>
    </p:spTree>
    <p:extLst>
      <p:ext uri="{BB962C8B-B14F-4D97-AF65-F5344CB8AC3E}">
        <p14:creationId xmlns:p14="http://schemas.microsoft.com/office/powerpoint/2010/main" val="954212444"/>
      </p:ext>
    </p:extLst>
  </p:cSld>
  <p:clrMapOvr>
    <a:masterClrMapping/>
  </p:clrMapOvr>
  <p:transition spd="slow">
    <p:fad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BFE568-6737-46EB-9F34-B107A76D70B3}"/>
              </a:ext>
            </a:extLst>
          </p:cNvPr>
          <p:cNvSpPr>
            <a:spLocks noGrp="1"/>
          </p:cNvSpPr>
          <p:nvPr>
            <p:ph type="title"/>
          </p:nvPr>
        </p:nvSpPr>
        <p:spPr>
          <a:xfrm>
            <a:off x="2152650" y="15521"/>
            <a:ext cx="7886700" cy="1005840"/>
          </a:xfrm>
        </p:spPr>
        <p:txBody>
          <a:bodyPr/>
          <a:lstStyle/>
          <a:p>
            <a:r>
              <a:rPr lang="en-US" dirty="0">
                <a:solidFill>
                  <a:schemeClr val="tx1"/>
                </a:solidFill>
              </a:rPr>
              <a:t>Project Issues</a:t>
            </a:r>
          </a:p>
        </p:txBody>
      </p:sp>
      <p:sp>
        <p:nvSpPr>
          <p:cNvPr id="3" name="Content Placeholder 2">
            <a:extLst>
              <a:ext uri="{FF2B5EF4-FFF2-40B4-BE49-F238E27FC236}">
                <a16:creationId xmlns:a16="http://schemas.microsoft.com/office/drawing/2014/main" id="{D7DC66D3-DDF1-44E9-AF76-EF9FE895054B}"/>
              </a:ext>
            </a:extLst>
          </p:cNvPr>
          <p:cNvSpPr>
            <a:spLocks noGrp="1"/>
          </p:cNvSpPr>
          <p:nvPr>
            <p:ph idx="1"/>
          </p:nvPr>
        </p:nvSpPr>
        <p:spPr>
          <a:xfrm>
            <a:off x="645660" y="1070292"/>
            <a:ext cx="10900679" cy="4717415"/>
          </a:xfrm>
        </p:spPr>
        <p:txBody>
          <a:bodyPr/>
          <a:lstStyle/>
          <a:p>
            <a:pPr marL="0" indent="0">
              <a:spcBef>
                <a:spcPts val="1200"/>
              </a:spcBef>
              <a:buNone/>
            </a:pPr>
            <a:r>
              <a:rPr lang="en-US" sz="3800" dirty="0">
                <a:solidFill>
                  <a:srgbClr val="A0284C"/>
                </a:solidFill>
                <a:hlinkClick r:id="rId3" action="ppaction://hlinkfile"/>
              </a:rPr>
              <a:t>C-67-91</a:t>
            </a:r>
            <a:r>
              <a:rPr lang="en-US" sz="3800" dirty="0">
                <a:solidFill>
                  <a:srgbClr val="A0284C"/>
                </a:solidFill>
              </a:rPr>
              <a:t> </a:t>
            </a:r>
            <a:r>
              <a:rPr lang="en-US" sz="3800" dirty="0">
                <a:solidFill>
                  <a:schemeClr val="tx1"/>
                </a:solidFill>
              </a:rPr>
              <a:t>Box Culvert</a:t>
            </a:r>
          </a:p>
          <a:p>
            <a:pPr lvl="1" indent="-460375">
              <a:spcBef>
                <a:spcPts val="1200"/>
              </a:spcBef>
              <a:buSzPct val="75000"/>
              <a:buFont typeface="Arial" panose="020B0604020202020204" pitchFamily="34" charset="0"/>
              <a:buChar char="•"/>
            </a:pPr>
            <a:r>
              <a:rPr lang="en-US" sz="2800" dirty="0">
                <a:solidFill>
                  <a:schemeClr val="tx1"/>
                </a:solidFill>
              </a:rPr>
              <a:t>East stage of the box required local traffic to be off old Merrill Hills Rd.</a:t>
            </a:r>
          </a:p>
          <a:p>
            <a:pPr lvl="1" indent="-460375">
              <a:spcBef>
                <a:spcPts val="1200"/>
              </a:spcBef>
              <a:buSzPct val="75000"/>
              <a:buFont typeface="Arial" panose="020B0604020202020204" pitchFamily="34" charset="0"/>
              <a:buChar char="•"/>
            </a:pPr>
            <a:r>
              <a:rPr lang="en-US" sz="2800" dirty="0">
                <a:solidFill>
                  <a:schemeClr val="tx1"/>
                </a:solidFill>
              </a:rPr>
              <a:t>SB pavement actual finish 10/03</a:t>
            </a:r>
          </a:p>
          <a:p>
            <a:pPr lvl="1" indent="-460375">
              <a:spcBef>
                <a:spcPts val="1200"/>
              </a:spcBef>
              <a:buSzPct val="75000"/>
              <a:buFont typeface="Arial" panose="020B0604020202020204" pitchFamily="34" charset="0"/>
              <a:buChar char="•"/>
            </a:pPr>
            <a:r>
              <a:rPr lang="en-US" sz="2800" dirty="0">
                <a:solidFill>
                  <a:schemeClr val="tx1"/>
                </a:solidFill>
              </a:rPr>
              <a:t>Contractor delayed switching traffic onto new pavement so that they would not have to work next to local traffic. </a:t>
            </a:r>
          </a:p>
          <a:p>
            <a:pPr lvl="1" indent="-460375">
              <a:spcBef>
                <a:spcPts val="1200"/>
              </a:spcBef>
              <a:buSzPct val="75000"/>
              <a:buFont typeface="Arial" panose="020B0604020202020204" pitchFamily="34" charset="0"/>
              <a:buChar char="•"/>
            </a:pPr>
            <a:r>
              <a:rPr lang="en-US" sz="2800" dirty="0">
                <a:solidFill>
                  <a:schemeClr val="tx1"/>
                </a:solidFill>
              </a:rPr>
              <a:t>This delayed C-67-91 East removal of old structure until actual finish 10/25.</a:t>
            </a:r>
          </a:p>
          <a:p>
            <a:pPr lvl="1" indent="-460375">
              <a:spcBef>
                <a:spcPts val="1200"/>
              </a:spcBef>
              <a:buSzPct val="75000"/>
              <a:buFont typeface="Arial" panose="020B0604020202020204" pitchFamily="34" charset="0"/>
              <a:buChar char="•"/>
            </a:pPr>
            <a:r>
              <a:rPr lang="en-US" sz="2800" dirty="0">
                <a:solidFill>
                  <a:schemeClr val="tx1"/>
                </a:solidFill>
              </a:rPr>
              <a:t>Had they moved local traffic onto the completed pavement the week of 10/07 they could have gained over 2 weeks on the schedule which could have allowed them to complete concrete paving over the box culvert and saved the expense of temporary asphalt for traffic through the winter.</a:t>
            </a:r>
          </a:p>
        </p:txBody>
      </p:sp>
    </p:spTree>
    <p:extLst>
      <p:ext uri="{BB962C8B-B14F-4D97-AF65-F5344CB8AC3E}">
        <p14:creationId xmlns:p14="http://schemas.microsoft.com/office/powerpoint/2010/main" val="3664272545"/>
      </p:ext>
    </p:extLst>
  </p:cSld>
  <p:clrMapOvr>
    <a:masterClrMapping/>
  </p:clrMapOvr>
  <p:transition spd="slow">
    <p:fad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925FD1-1114-45CB-9A12-393C6C18B76B}"/>
              </a:ext>
            </a:extLst>
          </p:cNvPr>
          <p:cNvSpPr>
            <a:spLocks noGrp="1"/>
          </p:cNvSpPr>
          <p:nvPr>
            <p:ph type="title"/>
          </p:nvPr>
        </p:nvSpPr>
        <p:spPr>
          <a:xfrm>
            <a:off x="2152650" y="0"/>
            <a:ext cx="7886700" cy="853440"/>
          </a:xfrm>
        </p:spPr>
        <p:txBody>
          <a:bodyPr/>
          <a:lstStyle/>
          <a:p>
            <a:r>
              <a:rPr lang="en-US" dirty="0">
                <a:solidFill>
                  <a:schemeClr val="tx1"/>
                </a:solidFill>
              </a:rPr>
              <a:t>Project Issues</a:t>
            </a:r>
          </a:p>
        </p:txBody>
      </p:sp>
      <p:sp>
        <p:nvSpPr>
          <p:cNvPr id="3" name="Content Placeholder 2">
            <a:extLst>
              <a:ext uri="{FF2B5EF4-FFF2-40B4-BE49-F238E27FC236}">
                <a16:creationId xmlns:a16="http://schemas.microsoft.com/office/drawing/2014/main" id="{2FEAD662-3AA6-4554-A50E-961CBBA833C4}"/>
              </a:ext>
            </a:extLst>
          </p:cNvPr>
          <p:cNvSpPr>
            <a:spLocks noGrp="1"/>
          </p:cNvSpPr>
          <p:nvPr>
            <p:ph idx="1"/>
          </p:nvPr>
        </p:nvSpPr>
        <p:spPr>
          <a:xfrm>
            <a:off x="656678" y="853440"/>
            <a:ext cx="10878643" cy="4680044"/>
          </a:xfrm>
        </p:spPr>
        <p:txBody>
          <a:bodyPr/>
          <a:lstStyle/>
          <a:p>
            <a:pPr marL="0" indent="0">
              <a:buNone/>
            </a:pPr>
            <a:r>
              <a:rPr lang="en-US" sz="3800" dirty="0">
                <a:solidFill>
                  <a:srgbClr val="A0284C"/>
                </a:solidFill>
                <a:hlinkClick r:id="rId3" action="ppaction://hlinkfile"/>
              </a:rPr>
              <a:t>R-67-129</a:t>
            </a:r>
            <a:r>
              <a:rPr lang="en-US" sz="3800" dirty="0">
                <a:solidFill>
                  <a:srgbClr val="A0284C"/>
                </a:solidFill>
              </a:rPr>
              <a:t> </a:t>
            </a:r>
            <a:r>
              <a:rPr lang="en-US" sz="3800" dirty="0">
                <a:solidFill>
                  <a:schemeClr val="tx1"/>
                </a:solidFill>
              </a:rPr>
              <a:t>Retaining Wall</a:t>
            </a:r>
          </a:p>
          <a:p>
            <a:pPr>
              <a:buSzPct val="75000"/>
              <a:buFont typeface="Wingdings" panose="05000000000000000000" pitchFamily="2" charset="2"/>
              <a:buChar char="q"/>
            </a:pPr>
            <a:endParaRPr lang="en-US" sz="2200" dirty="0"/>
          </a:p>
          <a:p>
            <a:pPr marL="579438" lvl="1" indent="-342900">
              <a:buSzPct val="75000"/>
              <a:buFont typeface="Arial" panose="020B0604020202020204" pitchFamily="34" charset="0"/>
              <a:buChar char="•"/>
            </a:pPr>
            <a:r>
              <a:rPr lang="en-US" dirty="0">
                <a:solidFill>
                  <a:schemeClr val="tx1"/>
                </a:solidFill>
              </a:rPr>
              <a:t>Length of the tieback tendons extended beyond the right-of-way acquired for the wall system.</a:t>
            </a:r>
          </a:p>
          <a:p>
            <a:pPr marL="579438" lvl="1" indent="-342900">
              <a:buSzPct val="75000"/>
              <a:buFont typeface="Arial" panose="020B0604020202020204" pitchFamily="34" charset="0"/>
              <a:buChar char="•"/>
            </a:pPr>
            <a:r>
              <a:rPr lang="en-US" dirty="0">
                <a:solidFill>
                  <a:schemeClr val="tx1"/>
                </a:solidFill>
              </a:rPr>
              <a:t>Department explored options including purchasing additional R/W, pre-drilled piling with whalers and lightweight backfill.</a:t>
            </a:r>
          </a:p>
          <a:p>
            <a:pPr marL="579438" lvl="1" indent="-342900">
              <a:buSzPct val="75000"/>
              <a:buFont typeface="Arial" panose="020B0604020202020204" pitchFamily="34" charset="0"/>
              <a:buChar char="•"/>
            </a:pPr>
            <a:r>
              <a:rPr lang="en-US" dirty="0">
                <a:solidFill>
                  <a:schemeClr val="tx1"/>
                </a:solidFill>
              </a:rPr>
              <a:t>Lightweight backfill was the most cost effective.</a:t>
            </a:r>
          </a:p>
          <a:p>
            <a:pPr marL="579438" lvl="1" indent="-342900">
              <a:buSzPct val="75000"/>
              <a:buFont typeface="Arial" panose="020B0604020202020204" pitchFamily="34" charset="0"/>
              <a:buChar char="•"/>
            </a:pPr>
            <a:r>
              <a:rPr lang="en-US" dirty="0">
                <a:solidFill>
                  <a:schemeClr val="tx1"/>
                </a:solidFill>
              </a:rPr>
              <a:t>Late changes to the design resulted in additional costs submitted in the proposal.</a:t>
            </a:r>
          </a:p>
          <a:p>
            <a:pPr marL="579438" lvl="1" indent="-342900">
              <a:buSzPct val="75000"/>
              <a:buFont typeface="Arial" panose="020B0604020202020204" pitchFamily="34" charset="0"/>
              <a:buChar char="•"/>
            </a:pPr>
            <a:r>
              <a:rPr lang="en-US" dirty="0">
                <a:solidFill>
                  <a:schemeClr val="tx1"/>
                </a:solidFill>
              </a:rPr>
              <a:t>Change order was approved on 11/15/19.</a:t>
            </a:r>
          </a:p>
          <a:p>
            <a:pPr marL="579438" lvl="1" indent="-342900">
              <a:buSzPct val="75000"/>
              <a:buFont typeface="Arial" panose="020B0604020202020204" pitchFamily="34" charset="0"/>
              <a:buChar char="•"/>
            </a:pPr>
            <a:r>
              <a:rPr lang="en-US" dirty="0">
                <a:solidFill>
                  <a:schemeClr val="tx1"/>
                </a:solidFill>
              </a:rPr>
              <a:t>Installation of the post/panel wall required horizontal benches.</a:t>
            </a:r>
          </a:p>
          <a:p>
            <a:pPr marL="579438" lvl="1" indent="-342900">
              <a:buSzPct val="75000"/>
              <a:buFont typeface="Arial" panose="020B0604020202020204" pitchFamily="34" charset="0"/>
              <a:buChar char="•"/>
            </a:pPr>
            <a:r>
              <a:rPr lang="en-US" dirty="0">
                <a:solidFill>
                  <a:schemeClr val="tx1"/>
                </a:solidFill>
              </a:rPr>
              <a:t>Due to work zone required by the installer, excavation of the roadway adjacent to the wall system had to wait</a:t>
            </a:r>
          </a:p>
          <a:p>
            <a:pPr marL="579438" lvl="1" indent="-342900">
              <a:buSzPct val="75000"/>
              <a:buFont typeface="Arial" panose="020B0604020202020204" pitchFamily="34" charset="0"/>
              <a:buChar char="•"/>
            </a:pPr>
            <a:r>
              <a:rPr lang="en-US" dirty="0">
                <a:solidFill>
                  <a:schemeClr val="tx1"/>
                </a:solidFill>
              </a:rPr>
              <a:t>The completion of the excavation and placement of fill had to wait for the frost to come out.</a:t>
            </a:r>
          </a:p>
        </p:txBody>
      </p:sp>
    </p:spTree>
    <p:extLst>
      <p:ext uri="{BB962C8B-B14F-4D97-AF65-F5344CB8AC3E}">
        <p14:creationId xmlns:p14="http://schemas.microsoft.com/office/powerpoint/2010/main" val="2215500472"/>
      </p:ext>
    </p:extLst>
  </p:cSld>
  <p:clrMapOvr>
    <a:masterClrMapping/>
  </p:clrMapOvr>
  <p:transition spd="slow">
    <p:fad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094"/>
            <a:ext cx="10515600" cy="1325563"/>
          </a:xfrm>
        </p:spPr>
        <p:txBody>
          <a:bodyPr>
            <a:normAutofit/>
          </a:bodyPr>
          <a:lstStyle/>
          <a:p>
            <a:r>
              <a:rPr lang="en-US" dirty="0">
                <a:solidFill>
                  <a:schemeClr val="tx1"/>
                </a:solidFill>
              </a:rPr>
              <a:t>Update Acceptance / Revisions</a:t>
            </a:r>
          </a:p>
        </p:txBody>
      </p:sp>
      <p:sp>
        <p:nvSpPr>
          <p:cNvPr id="3" name="Content Placeholder 2"/>
          <p:cNvSpPr>
            <a:spLocks noGrp="1"/>
          </p:cNvSpPr>
          <p:nvPr>
            <p:ph idx="1"/>
          </p:nvPr>
        </p:nvSpPr>
        <p:spPr>
          <a:xfrm>
            <a:off x="838200" y="1665214"/>
            <a:ext cx="10515600" cy="3241343"/>
          </a:xfrm>
        </p:spPr>
        <p:txBody>
          <a:bodyPr>
            <a:normAutofit/>
          </a:bodyPr>
          <a:lstStyle/>
          <a:p>
            <a:pPr>
              <a:spcBef>
                <a:spcPts val="1200"/>
              </a:spcBef>
              <a:buSzPct val="100000"/>
            </a:pPr>
            <a:r>
              <a:rPr lang="en-US" dirty="0">
                <a:solidFill>
                  <a:schemeClr val="tx1"/>
                </a:solidFill>
              </a:rPr>
              <a:t>Schedule accurately reflects progress, but it misses the milestone dates?</a:t>
            </a:r>
          </a:p>
          <a:p>
            <a:pPr>
              <a:spcBef>
                <a:spcPts val="1200"/>
              </a:spcBef>
              <a:buSzPct val="100000"/>
            </a:pPr>
            <a:r>
              <a:rPr lang="en-US" dirty="0">
                <a:solidFill>
                  <a:schemeClr val="tx1"/>
                </a:solidFill>
              </a:rPr>
              <a:t>Schedule update has been forced to fit but does not accurately represent progress in the field?</a:t>
            </a:r>
          </a:p>
          <a:p>
            <a:pPr>
              <a:spcBef>
                <a:spcPts val="1200"/>
              </a:spcBef>
              <a:buSzPct val="100000"/>
            </a:pPr>
            <a:r>
              <a:rPr lang="en-US" dirty="0">
                <a:solidFill>
                  <a:schemeClr val="tx1"/>
                </a:solidFill>
              </a:rPr>
              <a:t>Schedule sequence of work (N-S) is opposite of work in the field (S-N)?</a:t>
            </a:r>
          </a:p>
          <a:p>
            <a:pPr>
              <a:spcBef>
                <a:spcPts val="1200"/>
              </a:spcBef>
              <a:buSzPct val="100000"/>
            </a:pPr>
            <a:r>
              <a:rPr lang="en-US" dirty="0">
                <a:solidFill>
                  <a:schemeClr val="tx1"/>
                </a:solidFill>
              </a:rPr>
              <a:t>Does accepting a schedule modify the terms and conditions of the contract documents?</a:t>
            </a:r>
          </a:p>
        </p:txBody>
      </p:sp>
    </p:spTree>
  </p:cSld>
  <p:clrMapOvr>
    <a:masterClrMapping/>
  </p:clrMapOvr>
  <p:transition spd="slow">
    <p:fade/>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743CFC-DCA9-4AE2-83D0-600485FB8298}"/>
              </a:ext>
            </a:extLst>
          </p:cNvPr>
          <p:cNvSpPr>
            <a:spLocks noGrp="1"/>
          </p:cNvSpPr>
          <p:nvPr>
            <p:ph type="title" idx="4294967295"/>
          </p:nvPr>
        </p:nvSpPr>
        <p:spPr>
          <a:xfrm>
            <a:off x="3305033" y="209190"/>
            <a:ext cx="5581934" cy="701675"/>
          </a:xfrm>
          <a:prstGeom prst="rect">
            <a:avLst/>
          </a:prstGeom>
        </p:spPr>
        <p:txBody>
          <a:bodyPr/>
          <a:lstStyle/>
          <a:p>
            <a:pPr algn="ctr"/>
            <a:r>
              <a:rPr lang="en-US" sz="4500" b="1" dirty="0">
                <a:solidFill>
                  <a:schemeClr val="tx1"/>
                </a:solidFill>
                <a:latin typeface="Arial Narrow" panose="020B0606020202030204" pitchFamily="34" charset="0"/>
              </a:rPr>
              <a:t>Update Review Example</a:t>
            </a:r>
          </a:p>
        </p:txBody>
      </p:sp>
      <p:pic>
        <p:nvPicPr>
          <p:cNvPr id="6" name="Picture 5" descr="A screenshot of a computer&#10;&#10;Description automatically generated with low confidence">
            <a:hlinkClick r:id="rId3" action="ppaction://hlinkfile"/>
            <a:extLst>
              <a:ext uri="{FF2B5EF4-FFF2-40B4-BE49-F238E27FC236}">
                <a16:creationId xmlns:a16="http://schemas.microsoft.com/office/drawing/2014/main" id="{7581B1F2-112A-412B-BA8B-2EAB44A0211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1712" y="1021000"/>
            <a:ext cx="5086641" cy="4888781"/>
          </a:xfrm>
          <a:prstGeom prst="rect">
            <a:avLst/>
          </a:prstGeom>
          <a:ln>
            <a:solidFill>
              <a:schemeClr val="tx1"/>
            </a:solidFill>
          </a:ln>
        </p:spPr>
      </p:pic>
      <p:pic>
        <p:nvPicPr>
          <p:cNvPr id="8" name="Picture 7" descr="Graphical user interface, text, application&#10;&#10;Description automatically generated">
            <a:extLst>
              <a:ext uri="{FF2B5EF4-FFF2-40B4-BE49-F238E27FC236}">
                <a16:creationId xmlns:a16="http://schemas.microsoft.com/office/drawing/2014/main" id="{F3DABDFF-5E8E-41B3-B7A6-3E147693AF4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26659" y="1307125"/>
            <a:ext cx="5477639" cy="1419423"/>
          </a:xfrm>
          <a:prstGeom prst="rect">
            <a:avLst/>
          </a:prstGeom>
          <a:ln>
            <a:solidFill>
              <a:schemeClr val="tx1"/>
            </a:solidFill>
          </a:ln>
        </p:spPr>
      </p:pic>
      <p:pic>
        <p:nvPicPr>
          <p:cNvPr id="10" name="Picture 9" descr="Graphical user interface, text, application, email&#10;&#10;Description automatically generated">
            <a:extLst>
              <a:ext uri="{FF2B5EF4-FFF2-40B4-BE49-F238E27FC236}">
                <a16:creationId xmlns:a16="http://schemas.microsoft.com/office/drawing/2014/main" id="{DFF240A4-7222-4A1E-A78C-4A85BF3844E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65726" y="2095206"/>
            <a:ext cx="5553850" cy="3067478"/>
          </a:xfrm>
          <a:prstGeom prst="rect">
            <a:avLst/>
          </a:prstGeom>
          <a:ln>
            <a:solidFill>
              <a:schemeClr val="tx1"/>
            </a:solidFill>
          </a:ln>
        </p:spPr>
      </p:pic>
      <p:pic>
        <p:nvPicPr>
          <p:cNvPr id="13" name="Picture 12" descr="A picture containing text, indoor, screenshot&#10;&#10;Description automatically generated">
            <a:extLst>
              <a:ext uri="{FF2B5EF4-FFF2-40B4-BE49-F238E27FC236}">
                <a16:creationId xmlns:a16="http://schemas.microsoft.com/office/drawing/2014/main" id="{6066DB1E-3CD0-45E6-B6A8-FB8202C61B7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924070" y="4299831"/>
            <a:ext cx="5506218" cy="1609950"/>
          </a:xfrm>
          <a:prstGeom prst="rect">
            <a:avLst/>
          </a:prstGeom>
          <a:ln>
            <a:solidFill>
              <a:schemeClr val="tx1"/>
            </a:solidFill>
          </a:ln>
        </p:spPr>
      </p:pic>
    </p:spTree>
    <p:extLst>
      <p:ext uri="{BB962C8B-B14F-4D97-AF65-F5344CB8AC3E}">
        <p14:creationId xmlns:p14="http://schemas.microsoft.com/office/powerpoint/2010/main" val="3824864973"/>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5675" y="73498"/>
            <a:ext cx="10901422" cy="1270528"/>
          </a:xfrm>
        </p:spPr>
        <p:txBody>
          <a:bodyPr lIns="91440" tIns="45720" rIns="91440" bIns="45720" anchor="ctr" anchorCtr="0"/>
          <a:lstStyle/>
          <a:p>
            <a:r>
              <a:rPr lang="en-US" dirty="0">
                <a:solidFill>
                  <a:schemeClr val="tx1"/>
                </a:solidFill>
                <a:latin typeface="Arial Narrow"/>
              </a:rPr>
              <a:t>Importance of CPM Scheduling</a:t>
            </a:r>
            <a:endParaRPr lang="en-US" dirty="0">
              <a:solidFill>
                <a:schemeClr val="tx1"/>
              </a:solidFill>
            </a:endParaRPr>
          </a:p>
        </p:txBody>
      </p:sp>
      <p:sp>
        <p:nvSpPr>
          <p:cNvPr id="7" name="TextBox 6">
            <a:extLst>
              <a:ext uri="{FF2B5EF4-FFF2-40B4-BE49-F238E27FC236}">
                <a16:creationId xmlns:a16="http://schemas.microsoft.com/office/drawing/2014/main" id="{83C8B1D3-8BCC-41DE-C876-437CBABEDD3B}"/>
              </a:ext>
            </a:extLst>
          </p:cNvPr>
          <p:cNvSpPr txBox="1"/>
          <p:nvPr/>
        </p:nvSpPr>
        <p:spPr>
          <a:xfrm>
            <a:off x="1048978" y="1221196"/>
            <a:ext cx="10094044" cy="48320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31775" indent="-231775">
              <a:buChar char="•"/>
            </a:pPr>
            <a:r>
              <a:rPr lang="en-US" sz="2800" dirty="0">
                <a:latin typeface="Arial Narrow"/>
                <a:cs typeface="Arial"/>
              </a:rPr>
              <a:t>Provides a standard method of documenting and communicating project plans</a:t>
            </a:r>
          </a:p>
          <a:p>
            <a:pPr>
              <a:buChar char="•"/>
            </a:pPr>
            <a:endParaRPr lang="en-US" sz="2800" dirty="0">
              <a:latin typeface="Arial Narrow"/>
              <a:cs typeface="Arial"/>
            </a:endParaRPr>
          </a:p>
          <a:p>
            <a:pPr marL="231775" indent="-231775">
              <a:buChar char="•"/>
            </a:pPr>
            <a:r>
              <a:rPr lang="en-US" sz="2800" dirty="0">
                <a:latin typeface="Arial Narrow"/>
                <a:cs typeface="Arial"/>
              </a:rPr>
              <a:t>Provides all project personnel a complete overview of the total project</a:t>
            </a:r>
          </a:p>
          <a:p>
            <a:pPr>
              <a:buChar char="•"/>
            </a:pPr>
            <a:endParaRPr lang="en-US" sz="2800" dirty="0">
              <a:latin typeface="Arial Narrow"/>
              <a:cs typeface="Arial"/>
            </a:endParaRPr>
          </a:p>
          <a:p>
            <a:pPr marL="231775" indent="-231775">
              <a:buChar char="•"/>
            </a:pPr>
            <a:r>
              <a:rPr lang="en-US" sz="2800" dirty="0">
                <a:latin typeface="Arial Narrow"/>
                <a:cs typeface="Arial"/>
              </a:rPr>
              <a:t>Identifies the most critical elements in the plan​</a:t>
            </a:r>
          </a:p>
          <a:p>
            <a:pPr>
              <a:buChar char="•"/>
            </a:pPr>
            <a:endParaRPr lang="en-US" sz="2800" dirty="0">
              <a:latin typeface="Arial Narrow"/>
              <a:cs typeface="Arial"/>
            </a:endParaRPr>
          </a:p>
          <a:p>
            <a:pPr marL="231775" indent="-231775">
              <a:buChar char="•"/>
            </a:pPr>
            <a:r>
              <a:rPr lang="en-US" sz="2800" dirty="0">
                <a:latin typeface="Arial Narrow"/>
                <a:cs typeface="Arial"/>
              </a:rPr>
              <a:t>Helps to compare the planned with the actual status of project​</a:t>
            </a:r>
          </a:p>
          <a:p>
            <a:pPr>
              <a:buChar char="•"/>
            </a:pPr>
            <a:endParaRPr lang="en-US" sz="2800" dirty="0">
              <a:latin typeface="Arial Narrow"/>
              <a:cs typeface="Arial"/>
            </a:endParaRPr>
          </a:p>
          <a:p>
            <a:pPr marL="231775" indent="-231775">
              <a:buChar char="•"/>
            </a:pPr>
            <a:r>
              <a:rPr lang="en-US" sz="2800" dirty="0">
                <a:latin typeface="Arial Narrow"/>
                <a:cs typeface="Arial"/>
              </a:rPr>
              <a:t>Provides established methods of reviewing and analyzing contractor claims for delay</a:t>
            </a:r>
            <a:r>
              <a:rPr lang="en-US" dirty="0">
                <a:latin typeface="Arial Narrow"/>
                <a:cs typeface="Arial"/>
              </a:rPr>
              <a:t>​</a:t>
            </a:r>
          </a:p>
        </p:txBody>
      </p:sp>
    </p:spTree>
    <p:extLst>
      <p:ext uri="{BB962C8B-B14F-4D97-AF65-F5344CB8AC3E}">
        <p14:creationId xmlns:p14="http://schemas.microsoft.com/office/powerpoint/2010/main" val="3712902464"/>
      </p:ext>
    </p:extLst>
  </p:cSld>
  <p:clrMapOvr>
    <a:masterClrMapping/>
  </p:clrMapOvr>
  <p:transition spd="slow">
    <p:fade/>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9B437-FDD1-41FC-B75A-1DE596F028B2}"/>
              </a:ext>
            </a:extLst>
          </p:cNvPr>
          <p:cNvSpPr>
            <a:spLocks noGrp="1"/>
          </p:cNvSpPr>
          <p:nvPr>
            <p:ph type="title"/>
          </p:nvPr>
        </p:nvSpPr>
        <p:spPr>
          <a:xfrm>
            <a:off x="838200" y="335054"/>
            <a:ext cx="10515600" cy="1325563"/>
          </a:xfrm>
        </p:spPr>
        <p:txBody>
          <a:bodyPr/>
          <a:lstStyle/>
          <a:p>
            <a:r>
              <a:rPr lang="en-US" dirty="0">
                <a:solidFill>
                  <a:schemeClr val="tx1"/>
                </a:solidFill>
              </a:rPr>
              <a:t>Update Review Exercise</a:t>
            </a:r>
          </a:p>
        </p:txBody>
      </p:sp>
      <p:sp>
        <p:nvSpPr>
          <p:cNvPr id="3" name="Content Placeholder 2">
            <a:extLst>
              <a:ext uri="{FF2B5EF4-FFF2-40B4-BE49-F238E27FC236}">
                <a16:creationId xmlns:a16="http://schemas.microsoft.com/office/drawing/2014/main" id="{F0B7434E-BBAB-4021-882C-D78203EC6295}"/>
              </a:ext>
            </a:extLst>
          </p:cNvPr>
          <p:cNvSpPr>
            <a:spLocks noGrp="1"/>
          </p:cNvSpPr>
          <p:nvPr>
            <p:ph idx="1"/>
          </p:nvPr>
        </p:nvSpPr>
        <p:spPr>
          <a:xfrm>
            <a:off x="1308479" y="1660617"/>
            <a:ext cx="9575042" cy="4351338"/>
          </a:xfrm>
        </p:spPr>
        <p:txBody>
          <a:bodyPr/>
          <a:lstStyle/>
          <a:p>
            <a:r>
              <a:rPr lang="en-US" dirty="0">
                <a:solidFill>
                  <a:schemeClr val="tx1"/>
                </a:solidFill>
              </a:rPr>
              <a:t>Multi-year, multi-stage reconstruction of roadway, ramps, and bridges</a:t>
            </a:r>
          </a:p>
          <a:p>
            <a:endParaRPr lang="en-US" dirty="0">
              <a:solidFill>
                <a:schemeClr val="tx1"/>
              </a:solidFill>
            </a:endParaRPr>
          </a:p>
          <a:p>
            <a:r>
              <a:rPr lang="en-US" dirty="0">
                <a:solidFill>
                  <a:schemeClr val="tx1"/>
                </a:solidFill>
              </a:rPr>
              <a:t>Interim and final completion dates</a:t>
            </a:r>
          </a:p>
          <a:p>
            <a:pPr lvl="1"/>
            <a:r>
              <a:rPr lang="en-US" dirty="0">
                <a:solidFill>
                  <a:schemeClr val="tx1"/>
                </a:solidFill>
              </a:rPr>
              <a:t>Stage 2A – Open Ramps:  07/14/23</a:t>
            </a:r>
          </a:p>
          <a:p>
            <a:pPr lvl="1"/>
            <a:r>
              <a:rPr lang="en-US" dirty="0">
                <a:solidFill>
                  <a:schemeClr val="tx1"/>
                </a:solidFill>
              </a:rPr>
              <a:t>Stage 2B – Open to Stage 3:  11/15/23</a:t>
            </a:r>
          </a:p>
          <a:p>
            <a:pPr lvl="1"/>
            <a:r>
              <a:rPr lang="en-US" dirty="0">
                <a:solidFill>
                  <a:schemeClr val="tx1"/>
                </a:solidFill>
              </a:rPr>
              <a:t>Stage 4A – Open Ramps:  06/07/24</a:t>
            </a:r>
          </a:p>
          <a:p>
            <a:pPr lvl="1"/>
            <a:r>
              <a:rPr lang="en-US" dirty="0">
                <a:solidFill>
                  <a:schemeClr val="tx1"/>
                </a:solidFill>
              </a:rPr>
              <a:t>Stage 4B – Project Completion:  11/15/24</a:t>
            </a:r>
          </a:p>
          <a:p>
            <a:endParaRPr lang="en-US" dirty="0">
              <a:solidFill>
                <a:schemeClr val="tx1"/>
              </a:solidFill>
            </a:endParaRPr>
          </a:p>
          <a:p>
            <a:r>
              <a:rPr lang="en-US" dirty="0">
                <a:solidFill>
                  <a:schemeClr val="tx1"/>
                </a:solidFill>
              </a:rPr>
              <a:t>Schedule update submitted on Friday, September 1</a:t>
            </a:r>
            <a:r>
              <a:rPr lang="en-US" baseline="30000" dirty="0">
                <a:solidFill>
                  <a:schemeClr val="tx1"/>
                </a:solidFill>
              </a:rPr>
              <a:t>st</a:t>
            </a:r>
            <a:r>
              <a:rPr lang="en-US" dirty="0">
                <a:solidFill>
                  <a:schemeClr val="tx1"/>
                </a:solidFill>
              </a:rPr>
              <a:t>, at 4:56 p.m.</a:t>
            </a:r>
          </a:p>
          <a:p>
            <a:r>
              <a:rPr lang="en-US" dirty="0">
                <a:solidFill>
                  <a:schemeClr val="tx1"/>
                </a:solidFill>
              </a:rPr>
              <a:t>Schedule data date is August 1</a:t>
            </a:r>
            <a:r>
              <a:rPr lang="en-US" baseline="30000" dirty="0">
                <a:solidFill>
                  <a:schemeClr val="tx1"/>
                </a:solidFill>
              </a:rPr>
              <a:t>st</a:t>
            </a:r>
          </a:p>
          <a:p>
            <a:endParaRPr lang="en-US" dirty="0"/>
          </a:p>
        </p:txBody>
      </p:sp>
    </p:spTree>
    <p:extLst>
      <p:ext uri="{BB962C8B-B14F-4D97-AF65-F5344CB8AC3E}">
        <p14:creationId xmlns:p14="http://schemas.microsoft.com/office/powerpoint/2010/main" val="2984051690"/>
      </p:ext>
    </p:extLst>
  </p:cSld>
  <p:clrMapOvr>
    <a:masterClrMapping/>
  </p:clrMapOvr>
  <p:transition spd="slow">
    <p:fade/>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E1F6EF-37B1-4AE1-B7EB-C57463E538D5}"/>
              </a:ext>
            </a:extLst>
          </p:cNvPr>
          <p:cNvSpPr>
            <a:spLocks noGrp="1"/>
          </p:cNvSpPr>
          <p:nvPr>
            <p:ph type="title"/>
          </p:nvPr>
        </p:nvSpPr>
        <p:spPr>
          <a:xfrm>
            <a:off x="838200" y="279779"/>
            <a:ext cx="10515600" cy="839337"/>
          </a:xfrm>
        </p:spPr>
        <p:txBody>
          <a:bodyPr/>
          <a:lstStyle/>
          <a:p>
            <a:r>
              <a:rPr lang="en-US" dirty="0">
                <a:solidFill>
                  <a:schemeClr val="tx1"/>
                </a:solidFill>
              </a:rPr>
              <a:t>Update Review Issues / Comments</a:t>
            </a:r>
          </a:p>
        </p:txBody>
      </p:sp>
      <p:sp>
        <p:nvSpPr>
          <p:cNvPr id="3" name="Content Placeholder 2">
            <a:extLst>
              <a:ext uri="{FF2B5EF4-FFF2-40B4-BE49-F238E27FC236}">
                <a16:creationId xmlns:a16="http://schemas.microsoft.com/office/drawing/2014/main" id="{4C1EB3E4-80F3-4B66-80F8-35F2B6C2F46D}"/>
              </a:ext>
            </a:extLst>
          </p:cNvPr>
          <p:cNvSpPr>
            <a:spLocks noGrp="1"/>
          </p:cNvSpPr>
          <p:nvPr>
            <p:ph idx="1"/>
          </p:nvPr>
        </p:nvSpPr>
        <p:spPr>
          <a:xfrm>
            <a:off x="921224" y="1241946"/>
            <a:ext cx="10349552" cy="4658297"/>
          </a:xfrm>
        </p:spPr>
        <p:txBody>
          <a:bodyPr/>
          <a:lstStyle/>
          <a:p>
            <a:r>
              <a:rPr lang="en-US" dirty="0">
                <a:solidFill>
                  <a:schemeClr val="tx1"/>
                </a:solidFill>
              </a:rPr>
              <a:t>Update submitted one month after the data date</a:t>
            </a:r>
          </a:p>
          <a:p>
            <a:r>
              <a:rPr lang="en-US" dirty="0">
                <a:solidFill>
                  <a:schemeClr val="tx1"/>
                </a:solidFill>
              </a:rPr>
              <a:t>Additional activities added for construction of the ramps</a:t>
            </a:r>
          </a:p>
          <a:p>
            <a:r>
              <a:rPr lang="en-US" dirty="0">
                <a:solidFill>
                  <a:schemeClr val="tx1"/>
                </a:solidFill>
              </a:rPr>
              <a:t>Stage 2A completion date is two weeks after the contract completion date</a:t>
            </a:r>
          </a:p>
          <a:p>
            <a:r>
              <a:rPr lang="en-US" dirty="0">
                <a:solidFill>
                  <a:schemeClr val="tx1"/>
                </a:solidFill>
              </a:rPr>
              <a:t>Stage 2B scheduled completion is after the contract completion date</a:t>
            </a:r>
          </a:p>
          <a:p>
            <a:r>
              <a:rPr lang="en-US" dirty="0">
                <a:solidFill>
                  <a:schemeClr val="tx1"/>
                </a:solidFill>
              </a:rPr>
              <a:t>AD for Common Excavation, Select Crush, and Base Course significantly longer than the OD in Stage 2A roadwork STA 240 to STA 255 segment</a:t>
            </a:r>
          </a:p>
          <a:p>
            <a:r>
              <a:rPr lang="en-US" dirty="0">
                <a:solidFill>
                  <a:schemeClr val="tx1"/>
                </a:solidFill>
              </a:rPr>
              <a:t>Stage 2A Comment Excavation STA 272 to STA 302 segment finishes after Storm Sewer, Select Crush, and Base Course activities</a:t>
            </a:r>
          </a:p>
          <a:p>
            <a:r>
              <a:rPr lang="en-US" dirty="0">
                <a:solidFill>
                  <a:schemeClr val="tx1"/>
                </a:solidFill>
              </a:rPr>
              <a:t>MSE Wall Panel started but the RD is longer than the OD</a:t>
            </a:r>
          </a:p>
          <a:p>
            <a:r>
              <a:rPr lang="en-US" dirty="0">
                <a:solidFill>
                  <a:schemeClr val="tx1"/>
                </a:solidFill>
              </a:rPr>
              <a:t>South Abutment activity has out-of-sequence progress</a:t>
            </a:r>
          </a:p>
          <a:p>
            <a:pPr lvl="1"/>
            <a:r>
              <a:rPr lang="en-US" dirty="0">
                <a:solidFill>
                  <a:schemeClr val="tx1"/>
                </a:solidFill>
              </a:rPr>
              <a:t>MSE Wall Panel activity delaying the completion of the south Abutment activity</a:t>
            </a:r>
          </a:p>
          <a:p>
            <a:r>
              <a:rPr lang="en-US" dirty="0">
                <a:solidFill>
                  <a:schemeClr val="tx1"/>
                </a:solidFill>
              </a:rPr>
              <a:t>Bridge pier Stems and Cap activities have actual dates after the data date</a:t>
            </a:r>
          </a:p>
          <a:p>
            <a:pPr marL="0" indent="0">
              <a:buNone/>
            </a:pPr>
            <a:endParaRPr lang="en-US" dirty="0">
              <a:solidFill>
                <a:schemeClr val="tx1"/>
              </a:solidFill>
            </a:endParaRPr>
          </a:p>
        </p:txBody>
      </p:sp>
    </p:spTree>
    <p:extLst>
      <p:ext uri="{BB962C8B-B14F-4D97-AF65-F5344CB8AC3E}">
        <p14:creationId xmlns:p14="http://schemas.microsoft.com/office/powerpoint/2010/main" val="1825471769"/>
      </p:ext>
    </p:extLst>
  </p:cSld>
  <p:clrMapOvr>
    <a:masterClrMapping/>
  </p:clrMapOvr>
  <p:transition spd="slow">
    <p:fade/>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71052" y="1709739"/>
            <a:ext cx="7886700" cy="2176461"/>
          </a:xfrm>
        </p:spPr>
        <p:txBody>
          <a:bodyPr/>
          <a:lstStyle/>
          <a:p>
            <a:pPr algn="r"/>
            <a:r>
              <a:rPr lang="en-US" dirty="0">
                <a:latin typeface="Arial Narrow" panose="020B0606020202030204" pitchFamily="34" charset="0"/>
              </a:rPr>
              <a:t>Delays</a:t>
            </a:r>
            <a:br>
              <a:rPr lang="en-US" dirty="0">
                <a:latin typeface="Arial Narrow" panose="020B0606020202030204" pitchFamily="34" charset="0"/>
              </a:rPr>
            </a:br>
            <a:r>
              <a:rPr lang="en-US" dirty="0">
                <a:latin typeface="Arial Narrow" panose="020B0606020202030204" pitchFamily="34" charset="0"/>
              </a:rPr>
              <a:t>and Claims</a:t>
            </a:r>
          </a:p>
        </p:txBody>
      </p:sp>
      <p:pic>
        <p:nvPicPr>
          <p:cNvPr id="5" name="Picture 4">
            <a:extLst>
              <a:ext uri="{FF2B5EF4-FFF2-40B4-BE49-F238E27FC236}">
                <a16:creationId xmlns:a16="http://schemas.microsoft.com/office/drawing/2014/main" id="{D2D23E08-06CA-4978-B1BD-56C549DB07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2590" y="2346890"/>
            <a:ext cx="4932414" cy="3078621"/>
          </a:xfrm>
          <a:prstGeom prst="rect">
            <a:avLst/>
          </a:prstGeom>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r>
              <a:rPr lang="en-US" dirty="0">
                <a:solidFill>
                  <a:schemeClr val="tx1"/>
                </a:solidFill>
              </a:rPr>
              <a:t>Delays and Claims</a:t>
            </a:r>
          </a:p>
        </p:txBody>
      </p:sp>
      <p:sp>
        <p:nvSpPr>
          <p:cNvPr id="3" name="Content Placeholder 2"/>
          <p:cNvSpPr>
            <a:spLocks noGrp="1"/>
          </p:cNvSpPr>
          <p:nvPr>
            <p:ph idx="1"/>
          </p:nvPr>
        </p:nvSpPr>
        <p:spPr>
          <a:xfrm>
            <a:off x="545285" y="2313265"/>
            <a:ext cx="6862194" cy="3361354"/>
          </a:xfrm>
        </p:spPr>
        <p:txBody>
          <a:bodyPr>
            <a:normAutofit/>
          </a:bodyPr>
          <a:lstStyle/>
          <a:p>
            <a:pPr>
              <a:buSzPct val="100000"/>
            </a:pPr>
            <a:r>
              <a:rPr lang="en-US" dirty="0">
                <a:solidFill>
                  <a:schemeClr val="tx1"/>
                </a:solidFill>
              </a:rPr>
              <a:t>Delays can affect </a:t>
            </a:r>
            <a:r>
              <a:rPr lang="en-US" dirty="0">
                <a:solidFill>
                  <a:schemeClr val="tx1"/>
                </a:solidFill>
                <a:hlinkClick r:id="rId3" action="ppaction://hlinkfile">
                  <a:extLst>
                    <a:ext uri="{A12FA001-AC4F-418D-AE19-62706E023703}">
                      <ahyp:hlinkClr xmlns:ahyp="http://schemas.microsoft.com/office/drawing/2018/hyperlinkcolor" val="tx"/>
                    </a:ext>
                  </a:extLst>
                </a:hlinkClick>
              </a:rPr>
              <a:t>critical</a:t>
            </a:r>
            <a:r>
              <a:rPr lang="en-US" dirty="0">
                <a:solidFill>
                  <a:schemeClr val="tx1"/>
                </a:solidFill>
              </a:rPr>
              <a:t> or non-critical activities</a:t>
            </a:r>
          </a:p>
          <a:p>
            <a:pPr>
              <a:buSzPct val="100000"/>
            </a:pPr>
            <a:endParaRPr lang="en-US" dirty="0">
              <a:solidFill>
                <a:schemeClr val="tx1"/>
              </a:solidFill>
            </a:endParaRPr>
          </a:p>
          <a:p>
            <a:pPr>
              <a:buSzPct val="100000"/>
            </a:pPr>
            <a:r>
              <a:rPr lang="en-US" dirty="0">
                <a:solidFill>
                  <a:schemeClr val="tx1"/>
                </a:solidFill>
              </a:rPr>
              <a:t>Delays can affect intermediate milestones, but not the project completion milestone, or vice-versa</a:t>
            </a:r>
          </a:p>
        </p:txBody>
      </p:sp>
      <p:pic>
        <p:nvPicPr>
          <p:cNvPr id="6" name="Picture 3"/>
          <p:cNvPicPr>
            <a:picLocks noChangeAspect="1" noChangeArrowheads="1"/>
          </p:cNvPicPr>
          <p:nvPr/>
        </p:nvPicPr>
        <p:blipFill>
          <a:blip r:embed="rId4" cstate="print"/>
          <a:srcRect/>
          <a:stretch>
            <a:fillRect/>
          </a:stretch>
        </p:blipFill>
        <p:spPr bwMode="auto">
          <a:xfrm>
            <a:off x="8033682" y="1847565"/>
            <a:ext cx="3733800" cy="3162870"/>
          </a:xfrm>
          <a:prstGeom prst="rect">
            <a:avLst/>
          </a:prstGeom>
          <a:noFill/>
          <a:ln w="38100">
            <a:solidFill>
              <a:schemeClr val="tx1"/>
            </a:solidFill>
          </a:ln>
        </p:spPr>
      </p:pic>
    </p:spTree>
  </p:cSld>
  <p:clrMapOvr>
    <a:masterClrMapping/>
  </p:clrMapOvr>
  <p:transition spd="slow">
    <p:fade/>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r>
              <a:rPr lang="en-US" dirty="0">
                <a:solidFill>
                  <a:schemeClr val="tx1"/>
                </a:solidFill>
              </a:rPr>
              <a:t>Delays and Claims</a:t>
            </a:r>
          </a:p>
        </p:txBody>
      </p:sp>
      <p:sp>
        <p:nvSpPr>
          <p:cNvPr id="3" name="Content Placeholder 2"/>
          <p:cNvSpPr>
            <a:spLocks noGrp="1"/>
          </p:cNvSpPr>
          <p:nvPr>
            <p:ph idx="1"/>
          </p:nvPr>
        </p:nvSpPr>
        <p:spPr>
          <a:xfrm>
            <a:off x="5167619" y="2111511"/>
            <a:ext cx="5646923" cy="2979484"/>
          </a:xfrm>
        </p:spPr>
        <p:txBody>
          <a:bodyPr>
            <a:normAutofit/>
          </a:bodyPr>
          <a:lstStyle/>
          <a:p>
            <a:pPr>
              <a:spcBef>
                <a:spcPts val="1200"/>
              </a:spcBef>
              <a:buSzPct val="68000"/>
            </a:pPr>
            <a:r>
              <a:rPr lang="en-US" dirty="0">
                <a:solidFill>
                  <a:schemeClr val="tx1"/>
                </a:solidFill>
              </a:rPr>
              <a:t>Delays to </a:t>
            </a:r>
            <a:r>
              <a:rPr lang="en-US" dirty="0">
                <a:solidFill>
                  <a:schemeClr val="tx1"/>
                </a:solidFill>
                <a:hlinkClick r:id="rId3" action="ppaction://hlinkfile">
                  <a:extLst>
                    <a:ext uri="{A12FA001-AC4F-418D-AE19-62706E023703}">
                      <ahyp:hlinkClr xmlns:ahyp="http://schemas.microsoft.com/office/drawing/2018/hyperlinkcolor" val="tx"/>
                    </a:ext>
                  </a:extLst>
                </a:hlinkClick>
              </a:rPr>
              <a:t>non-critical</a:t>
            </a:r>
            <a:r>
              <a:rPr lang="en-US" dirty="0">
                <a:solidFill>
                  <a:schemeClr val="tx1"/>
                </a:solidFill>
              </a:rPr>
              <a:t> activities use float</a:t>
            </a:r>
          </a:p>
          <a:p>
            <a:pPr>
              <a:spcBef>
                <a:spcPts val="1200"/>
              </a:spcBef>
              <a:buSzPct val="68000"/>
            </a:pPr>
            <a:endParaRPr lang="en-US" dirty="0">
              <a:solidFill>
                <a:schemeClr val="tx1"/>
              </a:solidFill>
            </a:endParaRPr>
          </a:p>
          <a:p>
            <a:pPr>
              <a:spcBef>
                <a:spcPts val="1200"/>
              </a:spcBef>
              <a:buSzPct val="68000"/>
            </a:pPr>
            <a:r>
              <a:rPr lang="en-US" dirty="0">
                <a:solidFill>
                  <a:schemeClr val="tx1"/>
                </a:solidFill>
              </a:rPr>
              <a:t>Delays that just use float and do not affect a milestone or completion date are not due a time extension</a:t>
            </a:r>
          </a:p>
        </p:txBody>
      </p:sp>
      <p:pic>
        <p:nvPicPr>
          <p:cNvPr id="7" name="Picture 6" descr="MB900312682.JPG"/>
          <p:cNvPicPr>
            <a:picLocks noChangeAspect="1"/>
          </p:cNvPicPr>
          <p:nvPr/>
        </p:nvPicPr>
        <p:blipFill>
          <a:blip r:embed="rId4" cstate="print"/>
          <a:stretch>
            <a:fillRect/>
          </a:stretch>
        </p:blipFill>
        <p:spPr>
          <a:xfrm>
            <a:off x="1098259" y="1703657"/>
            <a:ext cx="3214025" cy="3214025"/>
          </a:xfrm>
          <a:prstGeom prst="rect">
            <a:avLst/>
          </a:prstGeom>
          <a:ln w="38100">
            <a:solidFill>
              <a:schemeClr val="tx1">
                <a:lumMod val="75000"/>
                <a:lumOff val="25000"/>
              </a:schemeClr>
            </a:solidFill>
          </a:ln>
        </p:spPr>
      </p:pic>
    </p:spTree>
  </p:cSld>
  <p:clrMapOvr>
    <a:masterClrMapping/>
  </p:clrMapOvr>
  <p:transition spd="slow">
    <p:fade/>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0"/>
            <a:ext cx="10515600" cy="1325563"/>
          </a:xfrm>
        </p:spPr>
        <p:txBody>
          <a:bodyPr/>
          <a:lstStyle/>
          <a:p>
            <a:r>
              <a:rPr lang="en-US" dirty="0">
                <a:solidFill>
                  <a:schemeClr val="tx1"/>
                </a:solidFill>
              </a:rPr>
              <a:t>Delays and Claims</a:t>
            </a:r>
          </a:p>
        </p:txBody>
      </p:sp>
      <p:sp>
        <p:nvSpPr>
          <p:cNvPr id="3" name="Content Placeholder 2"/>
          <p:cNvSpPr>
            <a:spLocks noGrp="1"/>
          </p:cNvSpPr>
          <p:nvPr>
            <p:ph idx="1"/>
          </p:nvPr>
        </p:nvSpPr>
        <p:spPr>
          <a:xfrm>
            <a:off x="1262985" y="1325563"/>
            <a:ext cx="9666028" cy="4365553"/>
          </a:xfrm>
        </p:spPr>
        <p:txBody>
          <a:bodyPr>
            <a:normAutofit fontScale="85000" lnSpcReduction="20000"/>
          </a:bodyPr>
          <a:lstStyle/>
          <a:p>
            <a:pPr marL="284163" indent="-230188">
              <a:buNone/>
            </a:pPr>
            <a:r>
              <a:rPr lang="en-US" sz="4500" dirty="0">
                <a:solidFill>
                  <a:schemeClr val="tx1"/>
                </a:solidFill>
              </a:rPr>
              <a:t>Time extension requests associated with Changes to work</a:t>
            </a:r>
          </a:p>
          <a:p>
            <a:pPr lvl="1">
              <a:spcBef>
                <a:spcPts val="1200"/>
              </a:spcBef>
              <a:buSzPct val="100000"/>
              <a:buFont typeface="Arial" panose="020B0604020202020204" pitchFamily="34" charset="0"/>
              <a:buChar char="•"/>
            </a:pPr>
            <a:r>
              <a:rPr lang="en-US" sz="3000" dirty="0">
                <a:solidFill>
                  <a:schemeClr val="tx1"/>
                </a:solidFill>
              </a:rPr>
              <a:t>Narrative discussing the changes and its affected activities</a:t>
            </a:r>
          </a:p>
          <a:p>
            <a:pPr lvl="1">
              <a:spcBef>
                <a:spcPts val="1200"/>
              </a:spcBef>
              <a:buSzPct val="100000"/>
              <a:buFont typeface="Arial" panose="020B0604020202020204" pitchFamily="34" charset="0"/>
              <a:buChar char="•"/>
            </a:pPr>
            <a:r>
              <a:rPr lang="en-US" sz="3000" dirty="0">
                <a:solidFill>
                  <a:schemeClr val="tx1"/>
                </a:solidFill>
              </a:rPr>
              <a:t>Proposed </a:t>
            </a:r>
            <a:r>
              <a:rPr lang="en-US" sz="3000" dirty="0">
                <a:solidFill>
                  <a:schemeClr val="tx1"/>
                </a:solidFill>
                <a:hlinkClick r:id="rId3" action="ppaction://hlinkfile">
                  <a:extLst>
                    <a:ext uri="{A12FA001-AC4F-418D-AE19-62706E023703}">
                      <ahyp:hlinkClr xmlns:ahyp="http://schemas.microsoft.com/office/drawing/2018/hyperlinkcolor" val="tx"/>
                    </a:ext>
                  </a:extLst>
                </a:hlinkClick>
              </a:rPr>
              <a:t>fragnet</a:t>
            </a:r>
            <a:r>
              <a:rPr lang="en-US" sz="3000" dirty="0">
                <a:solidFill>
                  <a:schemeClr val="tx1"/>
                </a:solidFill>
              </a:rPr>
              <a:t> to be added in the schedule</a:t>
            </a:r>
          </a:p>
          <a:p>
            <a:pPr marL="285750" lvl="1">
              <a:buNone/>
            </a:pPr>
            <a:endParaRPr lang="en-US" dirty="0"/>
          </a:p>
          <a:p>
            <a:pPr marL="285750" lvl="1">
              <a:buNone/>
            </a:pPr>
            <a:r>
              <a:rPr lang="en-US" sz="4100" dirty="0">
                <a:solidFill>
                  <a:schemeClr val="tx1"/>
                </a:solidFill>
              </a:rPr>
              <a:t>Time extension requests associated with Delays to work</a:t>
            </a:r>
          </a:p>
          <a:p>
            <a:pPr marL="803275" lvl="2" indent="-457200">
              <a:buSzPct val="100000"/>
            </a:pPr>
            <a:r>
              <a:rPr lang="en-US" sz="3000" dirty="0">
                <a:solidFill>
                  <a:schemeClr val="tx1"/>
                </a:solidFill>
              </a:rPr>
              <a:t>Narrative discussing the change and its affected activities</a:t>
            </a:r>
          </a:p>
          <a:p>
            <a:pPr marL="347662" lvl="2" indent="0">
              <a:buSzPct val="100000"/>
              <a:buNone/>
            </a:pPr>
            <a:endParaRPr lang="en-US" sz="2400" dirty="0">
              <a:solidFill>
                <a:srgbClr val="A0284C"/>
              </a:solidFill>
            </a:endParaRPr>
          </a:p>
          <a:p>
            <a:pPr marL="61913" lvl="2" indent="0">
              <a:buSzPct val="100000"/>
              <a:buNone/>
            </a:pPr>
            <a:r>
              <a:rPr lang="en-US" sz="4100" dirty="0">
                <a:solidFill>
                  <a:schemeClr val="tx1"/>
                </a:solidFill>
              </a:rPr>
              <a:t>Review time extension at time of delay</a:t>
            </a:r>
          </a:p>
          <a:p>
            <a:pPr marL="803275" marR="0" lvl="2" indent="-457200" algn="l" defTabSz="914400" rtl="0" eaLnBrk="1" fontAlgn="auto" latinLnBrk="0" hangingPunct="1">
              <a:lnSpc>
                <a:spcPct val="90000"/>
              </a:lnSpc>
              <a:spcBef>
                <a:spcPts val="500"/>
              </a:spcBef>
              <a:spcAft>
                <a:spcPts val="0"/>
              </a:spcAft>
              <a:buClrTx/>
              <a:buSzPct val="100000"/>
              <a:tabLst>
                <a:tab pos="914400" algn="l"/>
              </a:tabLst>
              <a:defRPr/>
            </a:pPr>
            <a:r>
              <a:rPr lang="en-US" sz="3000" dirty="0">
                <a:solidFill>
                  <a:schemeClr val="tx1"/>
                </a:solidFill>
              </a:rPr>
              <a:t>Other issues or lack of progress can cloud the original issue if reviewed months later</a:t>
            </a:r>
            <a:endParaRPr kumimoji="0" lang="en-US" sz="3000" b="0" i="0" u="none" strike="noStrike" kern="1200" cap="none" spc="0" normalizeH="0" baseline="0" noProof="0" dirty="0">
              <a:ln>
                <a:noFill/>
              </a:ln>
              <a:solidFill>
                <a:schemeClr val="tx1"/>
              </a:solidFill>
              <a:effectLst/>
              <a:uLnTx/>
              <a:uFillTx/>
              <a:latin typeface="Arial Narrow" panose="020B0606020202030204" pitchFamily="34" charset="0"/>
              <a:ea typeface="+mn-ea"/>
              <a:cs typeface="+mn-cs"/>
            </a:endParaRPr>
          </a:p>
          <a:p>
            <a:pPr marL="61913" lvl="2" indent="0">
              <a:buSzPct val="100000"/>
              <a:buNone/>
            </a:pPr>
            <a:endParaRPr lang="en-US" sz="2800" dirty="0">
              <a:solidFill>
                <a:srgbClr val="A0284C"/>
              </a:solidFill>
            </a:endParaRPr>
          </a:p>
        </p:txBody>
      </p:sp>
    </p:spTree>
  </p:cSld>
  <p:clrMapOvr>
    <a:masterClrMapping/>
  </p:clrMapOvr>
  <p:transition spd="slow">
    <p:fade/>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270528"/>
          </a:xfrm>
        </p:spPr>
        <p:txBody>
          <a:bodyPr/>
          <a:lstStyle/>
          <a:p>
            <a:r>
              <a:rPr lang="en-US" dirty="0">
                <a:solidFill>
                  <a:schemeClr val="tx1"/>
                </a:solidFill>
              </a:rPr>
              <a:t>Delays and Claims</a:t>
            </a:r>
          </a:p>
        </p:txBody>
      </p:sp>
      <p:sp>
        <p:nvSpPr>
          <p:cNvPr id="3" name="Content Placeholder 2"/>
          <p:cNvSpPr>
            <a:spLocks noGrp="1"/>
          </p:cNvSpPr>
          <p:nvPr>
            <p:ph idx="13"/>
          </p:nvPr>
        </p:nvSpPr>
        <p:spPr>
          <a:xfrm>
            <a:off x="633553" y="1516273"/>
            <a:ext cx="6558816" cy="3825453"/>
          </a:xfrm>
        </p:spPr>
        <p:txBody>
          <a:bodyPr>
            <a:normAutofit fontScale="92500" lnSpcReduction="20000"/>
          </a:bodyPr>
          <a:lstStyle/>
          <a:p>
            <a:pPr>
              <a:buNone/>
            </a:pPr>
            <a:r>
              <a:rPr lang="en-US" sz="3800" dirty="0">
                <a:solidFill>
                  <a:schemeClr val="tx1"/>
                </a:solidFill>
              </a:rPr>
              <a:t>Review change-based time extension request</a:t>
            </a:r>
          </a:p>
          <a:p>
            <a:pPr>
              <a:spcBef>
                <a:spcPts val="1200"/>
              </a:spcBef>
              <a:buSzPct val="100000"/>
            </a:pPr>
            <a:r>
              <a:rPr lang="en-US" sz="3000" dirty="0">
                <a:solidFill>
                  <a:schemeClr val="tx1"/>
                </a:solidFill>
              </a:rPr>
              <a:t>Check dates are consistent with project records</a:t>
            </a:r>
          </a:p>
          <a:p>
            <a:pPr>
              <a:spcBef>
                <a:spcPts val="1200"/>
              </a:spcBef>
              <a:buSzPct val="100000"/>
            </a:pPr>
            <a:r>
              <a:rPr lang="en-US" sz="3000" dirty="0">
                <a:solidFill>
                  <a:schemeClr val="tx1"/>
                </a:solidFill>
              </a:rPr>
              <a:t>Check fragnet relationships are reasonable</a:t>
            </a:r>
          </a:p>
          <a:p>
            <a:pPr>
              <a:spcBef>
                <a:spcPts val="1200"/>
              </a:spcBef>
              <a:buSzPct val="100000"/>
            </a:pPr>
            <a:r>
              <a:rPr lang="en-US" sz="3000" dirty="0">
                <a:solidFill>
                  <a:schemeClr val="tx1"/>
                </a:solidFill>
              </a:rPr>
              <a:t>Check that durations are what is known at the time</a:t>
            </a:r>
          </a:p>
          <a:p>
            <a:pPr>
              <a:spcBef>
                <a:spcPts val="1200"/>
              </a:spcBef>
              <a:buSzPct val="100000"/>
            </a:pPr>
            <a:r>
              <a:rPr lang="en-US" sz="3000" dirty="0">
                <a:solidFill>
                  <a:schemeClr val="tx1"/>
                </a:solidFill>
              </a:rPr>
              <a:t>Ensure that the appropriate update was used</a:t>
            </a:r>
          </a:p>
          <a:p>
            <a:pPr>
              <a:spcBef>
                <a:spcPts val="1200"/>
              </a:spcBef>
              <a:buSzPct val="100000"/>
            </a:pPr>
            <a:r>
              <a:rPr lang="en-US" sz="3000" dirty="0">
                <a:solidFill>
                  <a:schemeClr val="tx1"/>
                </a:solidFill>
              </a:rPr>
              <a:t>Check for constraints on activities that could cause work to incorrectly appear critical</a:t>
            </a:r>
          </a:p>
        </p:txBody>
      </p:sp>
      <p:pic>
        <p:nvPicPr>
          <p:cNvPr id="4" name="Picture 3" descr="MH900300842.JPG"/>
          <p:cNvPicPr>
            <a:picLocks noChangeAspect="1"/>
          </p:cNvPicPr>
          <p:nvPr/>
        </p:nvPicPr>
        <p:blipFill>
          <a:blip r:embed="rId3" cstate="print"/>
          <a:stretch>
            <a:fillRect/>
          </a:stretch>
        </p:blipFill>
        <p:spPr>
          <a:xfrm>
            <a:off x="7863668" y="2019300"/>
            <a:ext cx="3694779" cy="2819400"/>
          </a:xfrm>
          <a:prstGeom prst="rect">
            <a:avLst/>
          </a:prstGeom>
          <a:ln w="38100">
            <a:solidFill>
              <a:schemeClr val="tx1">
                <a:lumMod val="75000"/>
                <a:lumOff val="25000"/>
              </a:schemeClr>
            </a:solidFill>
          </a:ln>
        </p:spPr>
      </p:pic>
    </p:spTree>
  </p:cSld>
  <p:clrMapOvr>
    <a:masterClrMapping/>
  </p:clrMapOvr>
  <p:transition spd="slow">
    <p:fade/>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r>
              <a:rPr lang="en-US" dirty="0">
                <a:solidFill>
                  <a:schemeClr val="tx1"/>
                </a:solidFill>
              </a:rPr>
              <a:t>Delays and Claims</a:t>
            </a:r>
          </a:p>
        </p:txBody>
      </p:sp>
      <p:sp>
        <p:nvSpPr>
          <p:cNvPr id="3" name="Content Placeholder 2"/>
          <p:cNvSpPr>
            <a:spLocks noGrp="1"/>
          </p:cNvSpPr>
          <p:nvPr>
            <p:ph idx="1"/>
          </p:nvPr>
        </p:nvSpPr>
        <p:spPr>
          <a:xfrm>
            <a:off x="1437209" y="991999"/>
            <a:ext cx="9317581" cy="4874002"/>
          </a:xfrm>
        </p:spPr>
        <p:txBody>
          <a:bodyPr>
            <a:noAutofit/>
          </a:bodyPr>
          <a:lstStyle/>
          <a:p>
            <a:pPr>
              <a:buNone/>
            </a:pPr>
            <a:r>
              <a:rPr lang="en-US" sz="3800" dirty="0">
                <a:solidFill>
                  <a:schemeClr val="tx1"/>
                </a:solidFill>
              </a:rPr>
              <a:t>Reviewing delay-based time extension</a:t>
            </a:r>
          </a:p>
          <a:p>
            <a:pPr>
              <a:buSzPct val="100000"/>
              <a:buFont typeface="Wingdings" panose="05000000000000000000" pitchFamily="2" charset="2"/>
              <a:buChar char="§"/>
            </a:pPr>
            <a:endParaRPr lang="en-US" sz="2000" dirty="0">
              <a:solidFill>
                <a:srgbClr val="A0284C"/>
              </a:solidFill>
            </a:endParaRPr>
          </a:p>
          <a:p>
            <a:pPr>
              <a:spcBef>
                <a:spcPts val="1200"/>
              </a:spcBef>
              <a:buSzPct val="100000"/>
            </a:pPr>
            <a:r>
              <a:rPr lang="en-US" dirty="0">
                <a:solidFill>
                  <a:schemeClr val="tx1"/>
                </a:solidFill>
              </a:rPr>
              <a:t>Best practice to review delays when they happen rather than waiting </a:t>
            </a:r>
          </a:p>
          <a:p>
            <a:pPr>
              <a:spcBef>
                <a:spcPts val="1200"/>
              </a:spcBef>
              <a:buSzPct val="100000"/>
            </a:pPr>
            <a:r>
              <a:rPr lang="en-US" dirty="0">
                <a:solidFill>
                  <a:schemeClr val="tx1"/>
                </a:solidFill>
              </a:rPr>
              <a:t>Based on the project updates and the explanation in the narrative</a:t>
            </a:r>
          </a:p>
          <a:p>
            <a:pPr>
              <a:spcBef>
                <a:spcPts val="1200"/>
              </a:spcBef>
              <a:buSzPct val="100000"/>
            </a:pPr>
            <a:r>
              <a:rPr lang="en-US" dirty="0">
                <a:solidFill>
                  <a:schemeClr val="tx1"/>
                </a:solidFill>
              </a:rPr>
              <a:t>Examine the appropriate update to determine if the </a:t>
            </a:r>
            <a:r>
              <a:rPr lang="en-US" dirty="0">
                <a:solidFill>
                  <a:schemeClr val="tx1"/>
                </a:solidFill>
                <a:hlinkClick r:id="rId2" action="ppaction://hlinkfile">
                  <a:extLst>
                    <a:ext uri="{A12FA001-AC4F-418D-AE19-62706E023703}">
                      <ahyp:hlinkClr xmlns:ahyp="http://schemas.microsoft.com/office/drawing/2018/hyperlinkcolor" val="tx"/>
                    </a:ext>
                  </a:extLst>
                </a:hlinkClick>
              </a:rPr>
              <a:t>delay is on the critical path</a:t>
            </a:r>
            <a:endParaRPr lang="en-US" dirty="0">
              <a:solidFill>
                <a:schemeClr val="tx1"/>
              </a:solidFill>
            </a:endParaRPr>
          </a:p>
          <a:p>
            <a:pPr>
              <a:spcBef>
                <a:spcPts val="1200"/>
              </a:spcBef>
              <a:buSzPct val="100000"/>
            </a:pPr>
            <a:r>
              <a:rPr lang="en-US" dirty="0">
                <a:solidFill>
                  <a:schemeClr val="tx1"/>
                </a:solidFill>
              </a:rPr>
              <a:t>Review narrative explanation and compare to project records</a:t>
            </a:r>
          </a:p>
          <a:p>
            <a:pPr>
              <a:spcBef>
                <a:spcPts val="1200"/>
              </a:spcBef>
              <a:buSzPct val="100000"/>
            </a:pPr>
            <a:r>
              <a:rPr lang="en-US" dirty="0">
                <a:solidFill>
                  <a:schemeClr val="tx1"/>
                </a:solidFill>
              </a:rPr>
              <a:t>Check for alternate explanation of the delay</a:t>
            </a:r>
          </a:p>
          <a:p>
            <a:pPr>
              <a:spcBef>
                <a:spcPts val="1200"/>
              </a:spcBef>
              <a:buSzPct val="100000"/>
            </a:pPr>
            <a:r>
              <a:rPr lang="en-US" dirty="0">
                <a:solidFill>
                  <a:schemeClr val="tx1"/>
                </a:solidFill>
              </a:rPr>
              <a:t>Make sure responsibility for the delay has been established</a:t>
            </a:r>
          </a:p>
          <a:p>
            <a:pPr>
              <a:spcBef>
                <a:spcPts val="1200"/>
              </a:spcBef>
              <a:buSzPct val="100000"/>
            </a:pPr>
            <a:r>
              <a:rPr lang="en-US" dirty="0">
                <a:solidFill>
                  <a:schemeClr val="tx1"/>
                </a:solidFill>
              </a:rPr>
              <a:t>Check for concurrently critical contractor delays</a:t>
            </a:r>
          </a:p>
        </p:txBody>
      </p:sp>
    </p:spTree>
  </p:cSld>
  <p:clrMapOvr>
    <a:masterClrMapping/>
  </p:clrMapOvr>
  <p:transition spd="slow">
    <p:fade/>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r>
              <a:rPr lang="en-US" dirty="0">
                <a:solidFill>
                  <a:schemeClr val="tx1"/>
                </a:solidFill>
              </a:rPr>
              <a:t>Delays and Claims</a:t>
            </a:r>
          </a:p>
        </p:txBody>
      </p:sp>
      <p:sp>
        <p:nvSpPr>
          <p:cNvPr id="3" name="Content Placeholder 2"/>
          <p:cNvSpPr>
            <a:spLocks noGrp="1"/>
          </p:cNvSpPr>
          <p:nvPr>
            <p:ph idx="1"/>
          </p:nvPr>
        </p:nvSpPr>
        <p:spPr>
          <a:xfrm>
            <a:off x="838200" y="1020906"/>
            <a:ext cx="10515600" cy="5147882"/>
          </a:xfrm>
        </p:spPr>
        <p:txBody>
          <a:bodyPr>
            <a:noAutofit/>
          </a:bodyPr>
          <a:lstStyle/>
          <a:p>
            <a:pPr>
              <a:buNone/>
            </a:pPr>
            <a:r>
              <a:rPr lang="en-US" sz="3800" dirty="0">
                <a:solidFill>
                  <a:schemeClr val="tx1"/>
                </a:solidFill>
              </a:rPr>
              <a:t>Reviewing change-based time extension</a:t>
            </a:r>
          </a:p>
          <a:p>
            <a:pPr>
              <a:buSzPct val="100000"/>
              <a:buFont typeface="Wingdings" panose="05000000000000000000" pitchFamily="2" charset="2"/>
              <a:buChar char="§"/>
            </a:pPr>
            <a:endParaRPr lang="en-US" sz="800" dirty="0">
              <a:solidFill>
                <a:srgbClr val="A0284C"/>
              </a:solidFill>
            </a:endParaRPr>
          </a:p>
          <a:p>
            <a:pPr>
              <a:spcBef>
                <a:spcPts val="1200"/>
              </a:spcBef>
              <a:buSzPct val="100000"/>
            </a:pPr>
            <a:r>
              <a:rPr lang="en-US" sz="2400" dirty="0">
                <a:solidFill>
                  <a:schemeClr val="tx1"/>
                </a:solidFill>
              </a:rPr>
              <a:t>Example Zoo IC Flash Butt Welding</a:t>
            </a:r>
          </a:p>
          <a:p>
            <a:pPr lvl="1">
              <a:spcBef>
                <a:spcPts val="1200"/>
              </a:spcBef>
              <a:buSzPct val="100000"/>
              <a:buFont typeface="Arial" panose="020B0604020202020204" pitchFamily="34" charset="0"/>
              <a:buChar char="•"/>
            </a:pPr>
            <a:r>
              <a:rPr lang="en-US" dirty="0">
                <a:solidFill>
                  <a:schemeClr val="tx1"/>
                </a:solidFill>
              </a:rPr>
              <a:t>Change rail welding method</a:t>
            </a:r>
          </a:p>
          <a:p>
            <a:pPr lvl="1">
              <a:spcBef>
                <a:spcPts val="1200"/>
              </a:spcBef>
              <a:buSzPct val="100000"/>
              <a:buFont typeface="Arial" panose="020B0604020202020204" pitchFamily="34" charset="0"/>
              <a:buChar char="•"/>
            </a:pPr>
            <a:r>
              <a:rPr lang="en-US" dirty="0">
                <a:solidFill>
                  <a:schemeClr val="tx1"/>
                </a:solidFill>
              </a:rPr>
              <a:t>Baseline schedule included </a:t>
            </a:r>
            <a:r>
              <a:rPr lang="en-US" dirty="0">
                <a:solidFill>
                  <a:schemeClr val="tx1"/>
                </a:solidFill>
                <a:hlinkClick r:id="rId3" action="ppaction://hlinkfile">
                  <a:extLst>
                    <a:ext uri="{A12FA001-AC4F-418D-AE19-62706E023703}">
                      <ahyp:hlinkClr xmlns:ahyp="http://schemas.microsoft.com/office/drawing/2018/hyperlinkcolor" val="tx"/>
                    </a:ext>
                  </a:extLst>
                </a:hlinkClick>
              </a:rPr>
              <a:t>10 days</a:t>
            </a:r>
            <a:r>
              <a:rPr lang="en-US" dirty="0">
                <a:solidFill>
                  <a:schemeClr val="tx1"/>
                </a:solidFill>
              </a:rPr>
              <a:t> for subballast/ballast work and 15 days for track installation</a:t>
            </a:r>
          </a:p>
          <a:p>
            <a:pPr lvl="1">
              <a:spcBef>
                <a:spcPts val="1200"/>
              </a:spcBef>
              <a:buSzPct val="100000"/>
              <a:buFont typeface="Arial" panose="020B0604020202020204" pitchFamily="34" charset="0"/>
              <a:buChar char="•"/>
            </a:pPr>
            <a:r>
              <a:rPr lang="en-US" dirty="0">
                <a:solidFill>
                  <a:schemeClr val="tx1"/>
                </a:solidFill>
              </a:rPr>
              <a:t>Contractor fragnet </a:t>
            </a:r>
            <a:r>
              <a:rPr lang="en-US" dirty="0">
                <a:solidFill>
                  <a:schemeClr val="tx1"/>
                </a:solidFill>
                <a:hlinkClick r:id="rId4" action="ppaction://hlinkfile">
                  <a:extLst>
                    <a:ext uri="{A12FA001-AC4F-418D-AE19-62706E023703}">
                      <ahyp:hlinkClr xmlns:ahyp="http://schemas.microsoft.com/office/drawing/2018/hyperlinkcolor" val="tx"/>
                    </a:ext>
                  </a:extLst>
                </a:hlinkClick>
              </a:rPr>
              <a:t>added activities</a:t>
            </a:r>
            <a:r>
              <a:rPr lang="en-US" dirty="0">
                <a:solidFill>
                  <a:schemeClr val="tx1"/>
                </a:solidFill>
              </a:rPr>
              <a:t> for excavation, sub-ballast, ballast, and welding</a:t>
            </a:r>
          </a:p>
          <a:p>
            <a:pPr lvl="1">
              <a:spcBef>
                <a:spcPts val="1200"/>
              </a:spcBef>
              <a:buSzPct val="100000"/>
              <a:buFont typeface="Arial" panose="020B0604020202020204" pitchFamily="34" charset="0"/>
              <a:buChar char="•"/>
            </a:pPr>
            <a:r>
              <a:rPr lang="en-US" dirty="0">
                <a:solidFill>
                  <a:schemeClr val="tx1"/>
                </a:solidFill>
              </a:rPr>
              <a:t>Increased subballast/ballast duration by 29 working days</a:t>
            </a:r>
          </a:p>
          <a:p>
            <a:pPr lvl="1">
              <a:spcBef>
                <a:spcPts val="1200"/>
              </a:spcBef>
              <a:buSzPct val="100000"/>
              <a:buFont typeface="Arial" panose="020B0604020202020204" pitchFamily="34" charset="0"/>
              <a:buChar char="•"/>
            </a:pPr>
            <a:r>
              <a:rPr lang="en-US" dirty="0">
                <a:solidFill>
                  <a:schemeClr val="tx1"/>
                </a:solidFill>
              </a:rPr>
              <a:t>Department used </a:t>
            </a:r>
            <a:r>
              <a:rPr lang="en-US" dirty="0">
                <a:solidFill>
                  <a:schemeClr val="tx1"/>
                </a:solidFill>
                <a:hlinkClick r:id="rId5" action="ppaction://hlinkfile">
                  <a:extLst>
                    <a:ext uri="{A12FA001-AC4F-418D-AE19-62706E023703}">
                      <ahyp:hlinkClr xmlns:ahyp="http://schemas.microsoft.com/office/drawing/2018/hyperlinkcolor" val="tx"/>
                    </a:ext>
                  </a:extLst>
                </a:hlinkClick>
              </a:rPr>
              <a:t>field observations</a:t>
            </a:r>
            <a:r>
              <a:rPr lang="en-US" dirty="0">
                <a:solidFill>
                  <a:schemeClr val="tx1"/>
                </a:solidFill>
              </a:rPr>
              <a:t> rather than contractor fragnet to determine total delay on temporary bridge</a:t>
            </a:r>
          </a:p>
          <a:p>
            <a:pPr lvl="1">
              <a:spcBef>
                <a:spcPts val="1200"/>
              </a:spcBef>
              <a:buSzPct val="100000"/>
              <a:buFont typeface="Arial" panose="020B0604020202020204" pitchFamily="34" charset="0"/>
              <a:buChar char="•"/>
            </a:pPr>
            <a:r>
              <a:rPr lang="en-US" dirty="0">
                <a:solidFill>
                  <a:schemeClr val="tx1"/>
                </a:solidFill>
              </a:rPr>
              <a:t>Utilized field observations and previous schedule update to assign delay on permanent bridge</a:t>
            </a:r>
          </a:p>
        </p:txBody>
      </p:sp>
    </p:spTree>
    <p:extLst>
      <p:ext uri="{BB962C8B-B14F-4D97-AF65-F5344CB8AC3E}">
        <p14:creationId xmlns:p14="http://schemas.microsoft.com/office/powerpoint/2010/main" val="702444771"/>
      </p:ext>
    </p:extLst>
  </p:cSld>
  <p:clrMapOvr>
    <a:masterClrMapping/>
  </p:clrMapOvr>
  <p:transition spd="slow">
    <p:fade/>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313299-B2E9-4530-A4B1-B4077666F4D6}"/>
              </a:ext>
            </a:extLst>
          </p:cNvPr>
          <p:cNvSpPr>
            <a:spLocks noGrp="1"/>
          </p:cNvSpPr>
          <p:nvPr>
            <p:ph type="title"/>
          </p:nvPr>
        </p:nvSpPr>
        <p:spPr>
          <a:xfrm>
            <a:off x="838200" y="220662"/>
            <a:ext cx="10515600" cy="1325563"/>
          </a:xfrm>
        </p:spPr>
        <p:txBody>
          <a:bodyPr/>
          <a:lstStyle/>
          <a:p>
            <a:r>
              <a:rPr lang="en-US" dirty="0">
                <a:solidFill>
                  <a:schemeClr val="tx1"/>
                </a:solidFill>
              </a:rPr>
              <a:t>Claim Review Exercise</a:t>
            </a:r>
          </a:p>
        </p:txBody>
      </p:sp>
      <p:sp>
        <p:nvSpPr>
          <p:cNvPr id="3" name="Content Placeholder 2">
            <a:extLst>
              <a:ext uri="{FF2B5EF4-FFF2-40B4-BE49-F238E27FC236}">
                <a16:creationId xmlns:a16="http://schemas.microsoft.com/office/drawing/2014/main" id="{F3BCCA49-3EA5-4647-AAC3-638B8B7A86DB}"/>
              </a:ext>
            </a:extLst>
          </p:cNvPr>
          <p:cNvSpPr>
            <a:spLocks noGrp="1"/>
          </p:cNvSpPr>
          <p:nvPr>
            <p:ph idx="1"/>
          </p:nvPr>
        </p:nvSpPr>
        <p:spPr>
          <a:xfrm>
            <a:off x="838200" y="1546226"/>
            <a:ext cx="10515600" cy="4458790"/>
          </a:xfrm>
        </p:spPr>
        <p:txBody>
          <a:bodyPr/>
          <a:lstStyle/>
          <a:p>
            <a:r>
              <a:rPr lang="en-US" dirty="0">
                <a:solidFill>
                  <a:schemeClr val="tx1"/>
                </a:solidFill>
              </a:rPr>
              <a:t>Claim Scenario 1</a:t>
            </a:r>
          </a:p>
          <a:p>
            <a:pPr lvl="1"/>
            <a:r>
              <a:rPr lang="en-US" dirty="0">
                <a:solidFill>
                  <a:schemeClr val="tx1"/>
                </a:solidFill>
              </a:rPr>
              <a:t>June update submitted with a time extension claim</a:t>
            </a:r>
          </a:p>
          <a:p>
            <a:pPr lvl="1"/>
            <a:r>
              <a:rPr lang="en-US" dirty="0">
                <a:solidFill>
                  <a:schemeClr val="tx1"/>
                </a:solidFill>
              </a:rPr>
              <a:t>Utility relocation that was supposed to be complete by 05/01/23 is not scheduled to be complete until 06/07/23</a:t>
            </a:r>
          </a:p>
          <a:p>
            <a:pPr lvl="1"/>
            <a:r>
              <a:rPr lang="en-US" dirty="0">
                <a:solidFill>
                  <a:schemeClr val="tx1"/>
                </a:solidFill>
              </a:rPr>
              <a:t>Contractor lack of progress and inefficiencies</a:t>
            </a:r>
          </a:p>
          <a:p>
            <a:pPr lvl="1"/>
            <a:r>
              <a:rPr lang="en-US" dirty="0">
                <a:solidFill>
                  <a:schemeClr val="tx1"/>
                </a:solidFill>
              </a:rPr>
              <a:t>Stage 2A interim date scheduled to be later than the 07/14/23 contract date</a:t>
            </a:r>
          </a:p>
          <a:p>
            <a:pPr lvl="1"/>
            <a:endParaRPr lang="en-US" dirty="0">
              <a:solidFill>
                <a:schemeClr val="tx1"/>
              </a:solidFill>
            </a:endParaRPr>
          </a:p>
          <a:p>
            <a:r>
              <a:rPr lang="en-US" dirty="0">
                <a:solidFill>
                  <a:schemeClr val="tx1"/>
                </a:solidFill>
              </a:rPr>
              <a:t>Claim Scenario 2</a:t>
            </a:r>
          </a:p>
          <a:p>
            <a:pPr lvl="1"/>
            <a:r>
              <a:rPr lang="en-US" dirty="0">
                <a:solidFill>
                  <a:schemeClr val="tx1"/>
                </a:solidFill>
              </a:rPr>
              <a:t>Department requests that contractor incorporate bedrock activities into revised update</a:t>
            </a:r>
          </a:p>
          <a:p>
            <a:pPr lvl="1"/>
            <a:r>
              <a:rPr lang="en-US" dirty="0">
                <a:solidFill>
                  <a:schemeClr val="tx1"/>
                </a:solidFill>
              </a:rPr>
              <a:t>September revised update includes bedrock activities</a:t>
            </a:r>
          </a:p>
          <a:p>
            <a:pPr lvl="1"/>
            <a:r>
              <a:rPr lang="en-US" dirty="0">
                <a:solidFill>
                  <a:schemeClr val="tx1"/>
                </a:solidFill>
              </a:rPr>
              <a:t>Interim completion date is later that the 11/22/22 contract date</a:t>
            </a:r>
          </a:p>
          <a:p>
            <a:endParaRPr lang="en-US" dirty="0"/>
          </a:p>
        </p:txBody>
      </p:sp>
    </p:spTree>
    <p:extLst>
      <p:ext uri="{BB962C8B-B14F-4D97-AF65-F5344CB8AC3E}">
        <p14:creationId xmlns:p14="http://schemas.microsoft.com/office/powerpoint/2010/main" val="3206308522"/>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5675" y="73498"/>
            <a:ext cx="10901422" cy="1270528"/>
          </a:xfrm>
        </p:spPr>
        <p:txBody>
          <a:bodyPr lIns="91440" tIns="45720" rIns="91440" bIns="45720" anchor="ctr" anchorCtr="0"/>
          <a:lstStyle/>
          <a:p>
            <a:r>
              <a:rPr lang="en-US" dirty="0">
                <a:solidFill>
                  <a:schemeClr val="tx1"/>
                </a:solidFill>
                <a:latin typeface="Arial Narrow"/>
              </a:rPr>
              <a:t>Software Platform</a:t>
            </a:r>
            <a:endParaRPr lang="en-US" dirty="0">
              <a:solidFill>
                <a:schemeClr val="tx1"/>
              </a:solidFill>
            </a:endParaRPr>
          </a:p>
        </p:txBody>
      </p:sp>
      <p:pic>
        <p:nvPicPr>
          <p:cNvPr id="2052" name="Picture 4" descr="EPC Technologies Announces New Primavera Manager appointment.">
            <a:extLst>
              <a:ext uri="{FF2B5EF4-FFF2-40B4-BE49-F238E27FC236}">
                <a16:creationId xmlns:a16="http://schemas.microsoft.com/office/drawing/2014/main" id="{DB7BB79B-98F0-4279-A05F-D768BB384D9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0812" b="28292"/>
          <a:stretch/>
        </p:blipFill>
        <p:spPr bwMode="auto">
          <a:xfrm>
            <a:off x="3660233" y="1312463"/>
            <a:ext cx="4492305" cy="183718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6098624F-41AB-4222-AC3E-8E3B0DE2B3D4}"/>
              </a:ext>
            </a:extLst>
          </p:cNvPr>
          <p:cNvSpPr txBox="1"/>
          <p:nvPr/>
        </p:nvSpPr>
        <p:spPr>
          <a:xfrm>
            <a:off x="2284142" y="3759098"/>
            <a:ext cx="7623715" cy="2092881"/>
          </a:xfrm>
          <a:prstGeom prst="rect">
            <a:avLst/>
          </a:prstGeom>
          <a:noFill/>
        </p:spPr>
        <p:txBody>
          <a:bodyPr wrap="square">
            <a:spAutoFit/>
          </a:bodyPr>
          <a:lstStyle/>
          <a:p>
            <a:r>
              <a:rPr lang="en-US" sz="2800" dirty="0">
                <a:latin typeface="Arial Narrow"/>
                <a:cs typeface="Arial"/>
              </a:rPr>
              <a:t>WisDOT utilizes Oracle Primavera P6 statewide</a:t>
            </a:r>
          </a:p>
          <a:p>
            <a:endParaRPr lang="en-US" sz="2800" dirty="0">
              <a:latin typeface="Arial Narrow"/>
              <a:cs typeface="Arial"/>
            </a:endParaRPr>
          </a:p>
          <a:p>
            <a:r>
              <a:rPr lang="en-US" sz="2800" dirty="0">
                <a:latin typeface="Arial Narrow"/>
                <a:cs typeface="Arial"/>
              </a:rPr>
              <a:t>Contractors submit schedule via an XER file​ along with a narrative and printouts of the schedule</a:t>
            </a:r>
          </a:p>
          <a:p>
            <a:pPr>
              <a:buChar char="•"/>
            </a:pPr>
            <a:endParaRPr lang="en-US" sz="1800" dirty="0">
              <a:latin typeface="Arial Narrow"/>
              <a:cs typeface="Arial"/>
            </a:endParaRPr>
          </a:p>
        </p:txBody>
      </p:sp>
    </p:spTree>
    <p:extLst>
      <p:ext uri="{BB962C8B-B14F-4D97-AF65-F5344CB8AC3E}">
        <p14:creationId xmlns:p14="http://schemas.microsoft.com/office/powerpoint/2010/main" val="3388079746"/>
      </p:ext>
    </p:extLst>
  </p:cSld>
  <p:clrMapOvr>
    <a:masterClrMapping/>
  </p:clrMapOvr>
  <p:transition spd="slow">
    <p:fade/>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73952" y="1572768"/>
            <a:ext cx="4681728" cy="2621422"/>
          </a:xfrm>
        </p:spPr>
        <p:txBody>
          <a:bodyPr/>
          <a:lstStyle/>
          <a:p>
            <a:pPr algn="ctr"/>
            <a:r>
              <a:rPr lang="en-US" dirty="0">
                <a:latin typeface="Arial Narrow" panose="020B0606020202030204" pitchFamily="34" charset="0"/>
              </a:rPr>
              <a:t>Questions /</a:t>
            </a:r>
            <a:br>
              <a:rPr lang="en-US" dirty="0">
                <a:latin typeface="Arial Narrow" panose="020B0606020202030204" pitchFamily="34" charset="0"/>
              </a:rPr>
            </a:br>
            <a:r>
              <a:rPr lang="en-US" dirty="0">
                <a:latin typeface="Arial Narrow" panose="020B0606020202030204" pitchFamily="34" charset="0"/>
              </a:rPr>
              <a:t>Answers</a:t>
            </a:r>
            <a:br>
              <a:rPr lang="en-US" dirty="0">
                <a:latin typeface="Arial Narrow" panose="020B0606020202030204" pitchFamily="34" charset="0"/>
              </a:rPr>
            </a:br>
            <a:br>
              <a:rPr lang="en-US" dirty="0">
                <a:latin typeface="Arial Narrow" panose="020B0606020202030204" pitchFamily="34" charset="0"/>
              </a:rPr>
            </a:br>
            <a:endParaRPr lang="en-US" dirty="0">
              <a:latin typeface="Arial Narrow" panose="020B0606020202030204" pitchFamily="34" charset="0"/>
            </a:endParaRPr>
          </a:p>
        </p:txBody>
      </p:sp>
      <p:pic>
        <p:nvPicPr>
          <p:cNvPr id="5" name="Picture 4">
            <a:extLst>
              <a:ext uri="{FF2B5EF4-FFF2-40B4-BE49-F238E27FC236}">
                <a16:creationId xmlns:a16="http://schemas.microsoft.com/office/drawing/2014/main" id="{55476196-6A0E-4C01-AEC6-D3DB0986C9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6320" y="2426703"/>
            <a:ext cx="4932414" cy="3078621"/>
          </a:xfrm>
          <a:prstGeom prst="rect">
            <a:avLst/>
          </a:prstGeom>
        </p:spPr>
      </p:pic>
      <p:sp>
        <p:nvSpPr>
          <p:cNvPr id="3" name="TextBox 2">
            <a:extLst>
              <a:ext uri="{FF2B5EF4-FFF2-40B4-BE49-F238E27FC236}">
                <a16:creationId xmlns:a16="http://schemas.microsoft.com/office/drawing/2014/main" id="{7A1E4CF4-C35E-4322-BFC4-95844E6EB315}"/>
              </a:ext>
            </a:extLst>
          </p:cNvPr>
          <p:cNvSpPr txBox="1"/>
          <p:nvPr/>
        </p:nvSpPr>
        <p:spPr>
          <a:xfrm>
            <a:off x="6473952" y="3443221"/>
            <a:ext cx="5543115" cy="2062103"/>
          </a:xfrm>
          <a:prstGeom prst="rect">
            <a:avLst/>
          </a:prstGeom>
          <a:noFill/>
        </p:spPr>
        <p:txBody>
          <a:bodyPr wrap="square" rtlCol="0">
            <a:spAutoFit/>
          </a:bodyPr>
          <a:lstStyle/>
          <a:p>
            <a:r>
              <a:rPr lang="en-US" sz="3200" dirty="0">
                <a:latin typeface="Arial Narrow" panose="020B0606020202030204" pitchFamily="34" charset="0"/>
              </a:rPr>
              <a:t>Contact Info:</a:t>
            </a:r>
            <a:br>
              <a:rPr lang="en-US" sz="3200" dirty="0">
                <a:latin typeface="Arial Narrow" panose="020B0606020202030204" pitchFamily="34" charset="0"/>
              </a:rPr>
            </a:br>
            <a:r>
              <a:rPr lang="en-US" sz="3200" dirty="0">
                <a:latin typeface="Arial Narrow" panose="020B0606020202030204" pitchFamily="34" charset="0"/>
              </a:rPr>
              <a:t>Steve Rothamer</a:t>
            </a:r>
            <a:br>
              <a:rPr lang="en-US" sz="3200" dirty="0">
                <a:latin typeface="Arial Narrow" panose="020B0606020202030204" pitchFamily="34" charset="0"/>
              </a:rPr>
            </a:br>
            <a:r>
              <a:rPr lang="en-US" sz="3200" dirty="0">
                <a:latin typeface="Arial Narrow" panose="020B0606020202030204" pitchFamily="34" charset="0"/>
              </a:rPr>
              <a:t>mobile:  (773) 307-9473</a:t>
            </a:r>
            <a:br>
              <a:rPr lang="en-US" sz="3200" dirty="0">
                <a:latin typeface="Arial Narrow" panose="020B0606020202030204" pitchFamily="34" charset="0"/>
              </a:rPr>
            </a:br>
            <a:r>
              <a:rPr lang="en-US" sz="3200" dirty="0">
                <a:latin typeface="Arial Narrow" panose="020B0606020202030204" pitchFamily="34" charset="0"/>
              </a:rPr>
              <a:t>email:  steve.rothamer@dot.wi.gov</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313299-B2E9-4530-A4B1-B4077666F4D6}"/>
              </a:ext>
            </a:extLst>
          </p:cNvPr>
          <p:cNvSpPr>
            <a:spLocks noGrp="1"/>
          </p:cNvSpPr>
          <p:nvPr>
            <p:ph type="title" idx="4294967295"/>
          </p:nvPr>
        </p:nvSpPr>
        <p:spPr>
          <a:xfrm>
            <a:off x="838200" y="685165"/>
            <a:ext cx="10515600" cy="1308227"/>
          </a:xfrm>
          <a:prstGeom prst="rect">
            <a:avLst/>
          </a:prstGeom>
        </p:spPr>
        <p:txBody>
          <a:bodyPr lIns="91440" tIns="45720" rIns="91440" bIns="45720" anchor="ctr" anchorCtr="0"/>
          <a:lstStyle/>
          <a:p>
            <a:pPr algn="ctr"/>
            <a:r>
              <a:rPr lang="en-US" dirty="0">
                <a:solidFill>
                  <a:schemeClr val="tx1"/>
                </a:solidFill>
                <a:latin typeface="Arial Narrow"/>
              </a:rPr>
              <a:t>Quiz</a:t>
            </a:r>
            <a:endParaRPr lang="en-US" dirty="0">
              <a:solidFill>
                <a:schemeClr val="tx1"/>
              </a:solidFill>
            </a:endParaRPr>
          </a:p>
        </p:txBody>
      </p:sp>
    </p:spTree>
    <p:extLst>
      <p:ext uri="{BB962C8B-B14F-4D97-AF65-F5344CB8AC3E}">
        <p14:creationId xmlns:p14="http://schemas.microsoft.com/office/powerpoint/2010/main" val="823471065"/>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5675" y="73498"/>
            <a:ext cx="10901422" cy="1270528"/>
          </a:xfrm>
        </p:spPr>
        <p:txBody>
          <a:bodyPr lIns="91440" tIns="45720" rIns="91440" bIns="45720" anchor="ctr" anchorCtr="0"/>
          <a:lstStyle/>
          <a:p>
            <a:r>
              <a:rPr lang="en-US" dirty="0">
                <a:solidFill>
                  <a:schemeClr val="tx1"/>
                </a:solidFill>
                <a:latin typeface="Arial Narrow"/>
              </a:rPr>
              <a:t>Project Introductions</a:t>
            </a:r>
            <a:endParaRPr lang="en-US" dirty="0">
              <a:solidFill>
                <a:schemeClr val="tx1"/>
              </a:solidFill>
            </a:endParaRPr>
          </a:p>
        </p:txBody>
      </p:sp>
      <p:sp>
        <p:nvSpPr>
          <p:cNvPr id="5" name="TextBox 4">
            <a:extLst>
              <a:ext uri="{FF2B5EF4-FFF2-40B4-BE49-F238E27FC236}">
                <a16:creationId xmlns:a16="http://schemas.microsoft.com/office/drawing/2014/main" id="{B3BDCD68-2A98-48FF-AAE8-CA2711EE2A16}"/>
              </a:ext>
            </a:extLst>
          </p:cNvPr>
          <p:cNvSpPr txBox="1"/>
          <p:nvPr/>
        </p:nvSpPr>
        <p:spPr>
          <a:xfrm>
            <a:off x="743397" y="1491890"/>
            <a:ext cx="6102990" cy="4078039"/>
          </a:xfrm>
          <a:prstGeom prst="rect">
            <a:avLst/>
          </a:prstGeom>
          <a:noFill/>
        </p:spPr>
        <p:txBody>
          <a:bodyPr wrap="square">
            <a:spAutoFit/>
          </a:bodyPr>
          <a:lstStyle/>
          <a:p>
            <a:pPr lvl="1">
              <a:spcBef>
                <a:spcPts val="600"/>
              </a:spcBef>
              <a:buSzPct val="60000"/>
              <a:buFont typeface="Arial" panose="020B0604020202020204" pitchFamily="34" charset="0"/>
              <a:buChar char="•"/>
            </a:pPr>
            <a:r>
              <a:rPr lang="en-US" sz="2800" dirty="0">
                <a:solidFill>
                  <a:schemeClr val="tx1"/>
                </a:solidFill>
                <a:latin typeface="Arial Narrow" panose="020B0606020202030204" pitchFamily="34" charset="0"/>
              </a:rPr>
              <a:t> STH 50</a:t>
            </a:r>
          </a:p>
          <a:p>
            <a:pPr lvl="1">
              <a:spcBef>
                <a:spcPts val="600"/>
              </a:spcBef>
              <a:buSzPct val="60000"/>
              <a:buFont typeface="Arial" panose="020B0604020202020204" pitchFamily="34" charset="0"/>
              <a:buChar char="•"/>
            </a:pPr>
            <a:r>
              <a:rPr lang="en-US" sz="2800" dirty="0">
                <a:solidFill>
                  <a:schemeClr val="tx1"/>
                </a:solidFill>
                <a:latin typeface="Arial Narrow" panose="020B0606020202030204" pitchFamily="34" charset="0"/>
              </a:rPr>
              <a:t> Zoo IC North Leg</a:t>
            </a:r>
          </a:p>
          <a:p>
            <a:pPr lvl="1">
              <a:spcBef>
                <a:spcPts val="600"/>
              </a:spcBef>
              <a:buSzPct val="60000"/>
              <a:buFont typeface="Arial" panose="020B0604020202020204" pitchFamily="34" charset="0"/>
              <a:buChar char="•"/>
            </a:pPr>
            <a:r>
              <a:rPr lang="en-US" sz="2800" dirty="0">
                <a:solidFill>
                  <a:schemeClr val="tx1"/>
                </a:solidFill>
                <a:latin typeface="Arial Narrow" panose="020B0606020202030204" pitchFamily="34" charset="0"/>
              </a:rPr>
              <a:t> Waukesha By-pass</a:t>
            </a:r>
          </a:p>
          <a:p>
            <a:pPr lvl="1">
              <a:spcBef>
                <a:spcPts val="600"/>
              </a:spcBef>
              <a:buSzPct val="60000"/>
              <a:buFont typeface="Arial" panose="020B0604020202020204" pitchFamily="34" charset="0"/>
              <a:buChar char="•"/>
            </a:pPr>
            <a:r>
              <a:rPr lang="en-US" sz="2800" dirty="0">
                <a:latin typeface="Arial Narrow" panose="020B0606020202030204" pitchFamily="34" charset="0"/>
              </a:rPr>
              <a:t> IH 43 Capitol Dr. to Hampton Ave. (URT)</a:t>
            </a:r>
          </a:p>
          <a:p>
            <a:pPr lvl="1">
              <a:spcBef>
                <a:spcPts val="600"/>
              </a:spcBef>
              <a:buSzPct val="60000"/>
              <a:buFont typeface="Arial" panose="020B0604020202020204" pitchFamily="34" charset="0"/>
              <a:buChar char="•"/>
            </a:pPr>
            <a:r>
              <a:rPr lang="en-US" sz="2800" dirty="0">
                <a:latin typeface="Arial Narrow" panose="020B0606020202030204" pitchFamily="34" charset="0"/>
              </a:rPr>
              <a:t> 94 N-S Mitchell Interchange</a:t>
            </a:r>
          </a:p>
          <a:p>
            <a:pPr lvl="1">
              <a:spcBef>
                <a:spcPts val="600"/>
              </a:spcBef>
              <a:buSzPct val="60000"/>
              <a:buFont typeface="Arial" panose="020B0604020202020204" pitchFamily="34" charset="0"/>
              <a:buChar char="•"/>
            </a:pPr>
            <a:r>
              <a:rPr lang="en-US" sz="2800" dirty="0">
                <a:latin typeface="Arial Narrow" panose="020B0606020202030204" pitchFamily="34" charset="0"/>
              </a:rPr>
              <a:t> Zoo IC Swan Blvd.</a:t>
            </a:r>
          </a:p>
          <a:p>
            <a:pPr lvl="1">
              <a:spcBef>
                <a:spcPts val="600"/>
              </a:spcBef>
              <a:buSzPct val="60000"/>
              <a:buFont typeface="Arial" panose="020B0604020202020204" pitchFamily="34" charset="0"/>
              <a:buChar char="•"/>
            </a:pPr>
            <a:r>
              <a:rPr lang="en-US" sz="2800" dirty="0">
                <a:latin typeface="Arial Narrow" panose="020B0606020202030204" pitchFamily="34" charset="0"/>
              </a:rPr>
              <a:t> </a:t>
            </a:r>
            <a:r>
              <a:rPr lang="en-US" sz="2800" dirty="0" err="1">
                <a:latin typeface="Arial Narrow" panose="020B0606020202030204" pitchFamily="34" charset="0"/>
              </a:rPr>
              <a:t>Hoan</a:t>
            </a:r>
            <a:r>
              <a:rPr lang="en-US" sz="2800" dirty="0">
                <a:latin typeface="Arial Narrow" panose="020B0606020202030204" pitchFamily="34" charset="0"/>
              </a:rPr>
              <a:t> Bridge and Lake Freeway</a:t>
            </a:r>
          </a:p>
          <a:p>
            <a:pPr lvl="1">
              <a:spcBef>
                <a:spcPts val="600"/>
              </a:spcBef>
              <a:buSzPct val="60000"/>
              <a:buFont typeface="Arial" panose="020B0604020202020204" pitchFamily="34" charset="0"/>
              <a:buChar char="•"/>
            </a:pPr>
            <a:r>
              <a:rPr lang="en-US" sz="2800" dirty="0">
                <a:latin typeface="Arial Narrow" panose="020B0606020202030204" pitchFamily="34" charset="0"/>
              </a:rPr>
              <a:t> Zoo IC Greenfield Avenue Bridge</a:t>
            </a:r>
          </a:p>
        </p:txBody>
      </p:sp>
    </p:spTree>
    <p:extLst>
      <p:ext uri="{BB962C8B-B14F-4D97-AF65-F5344CB8AC3E}">
        <p14:creationId xmlns:p14="http://schemas.microsoft.com/office/powerpoint/2010/main" val="244922422"/>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7E96F4-20E4-48BC-A2A2-B66BB04C3EEF}"/>
              </a:ext>
            </a:extLst>
          </p:cNvPr>
          <p:cNvSpPr>
            <a:spLocks noGrp="1"/>
          </p:cNvSpPr>
          <p:nvPr>
            <p:ph type="title"/>
          </p:nvPr>
        </p:nvSpPr>
        <p:spPr>
          <a:xfrm>
            <a:off x="2618751" y="1520125"/>
            <a:ext cx="7452650" cy="2176461"/>
          </a:xfrm>
        </p:spPr>
        <p:txBody>
          <a:bodyPr/>
          <a:lstStyle/>
          <a:p>
            <a:pPr algn="r"/>
            <a:r>
              <a:rPr lang="en-US" dirty="0">
                <a:latin typeface="Arial Narrow" panose="020B0606020202030204" pitchFamily="34" charset="0"/>
              </a:rPr>
              <a:t>Advantages /</a:t>
            </a:r>
            <a:br>
              <a:rPr lang="en-US" dirty="0">
                <a:latin typeface="Arial Narrow" panose="020B0606020202030204" pitchFamily="34" charset="0"/>
              </a:rPr>
            </a:br>
            <a:r>
              <a:rPr lang="en-US" dirty="0">
                <a:latin typeface="Arial Narrow" panose="020B0606020202030204" pitchFamily="34" charset="0"/>
              </a:rPr>
              <a:t>Lessons Learned</a:t>
            </a:r>
          </a:p>
        </p:txBody>
      </p:sp>
      <p:pic>
        <p:nvPicPr>
          <p:cNvPr id="6" name="Picture 5">
            <a:extLst>
              <a:ext uri="{FF2B5EF4-FFF2-40B4-BE49-F238E27FC236}">
                <a16:creationId xmlns:a16="http://schemas.microsoft.com/office/drawing/2014/main" id="{FCECC597-5B5C-4D50-B586-4B4522D70C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3204" y="2608356"/>
            <a:ext cx="4842796" cy="3018677"/>
          </a:xfrm>
          <a:prstGeom prst="rect">
            <a:avLst/>
          </a:prstGeom>
        </p:spPr>
      </p:pic>
    </p:spTree>
    <p:extLst>
      <p:ext uri="{BB962C8B-B14F-4D97-AF65-F5344CB8AC3E}">
        <p14:creationId xmlns:p14="http://schemas.microsoft.com/office/powerpoint/2010/main" val="2790904759"/>
      </p:ext>
    </p:extLst>
  </p:cSld>
  <p:clrMapOvr>
    <a:masterClrMapping/>
  </p:clrMapOvr>
</p:sld>
</file>

<file path=ppt/theme/theme1.xml><?xml version="1.0" encoding="utf-8"?>
<a:theme xmlns:a="http://schemas.openxmlformats.org/drawingml/2006/main" name="1_Title slide - blue - option 4">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isDOTPPTWide1920x1080-FINALREV.pptx" id="{F738037F-3B7C-4F75-8D20-B95DAA64657D}" vid="{9A2440D9-2A97-47C3-AD9F-5D4C6348BD64}"/>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lank blu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isDOTPPTWide1920x1080-FINALREV.pptx" id="{F738037F-3B7C-4F75-8D20-B95DAA64657D}" vid="{816BAE21-74FC-4CFC-8595-59A856C1F610}"/>
    </a:ext>
  </a:extLst>
</a:theme>
</file>

<file path=ppt/theme/theme3.xml><?xml version="1.0" encoding="utf-8"?>
<a:theme xmlns:a="http://schemas.openxmlformats.org/drawingml/2006/main" name="Title slide - gray - option 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isDOTPPTWide1920x1080-FINALREV.pptx" id="{F738037F-3B7C-4F75-8D20-B95DAA64657D}" vid="{A692A5AD-76BA-4487-9C65-8284A05ED5D4}"/>
    </a:ext>
  </a:extLst>
</a:theme>
</file>

<file path=ppt/theme/theme4.xml><?xml version="1.0" encoding="utf-8"?>
<a:theme xmlns:a="http://schemas.openxmlformats.org/drawingml/2006/main" name="Title slide - gray - option 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isDOTPPTWide1920x1080-FINALREV.pptx" id="{F738037F-3B7C-4F75-8D20-B95DAA64657D}" vid="{28FA240C-62E9-4723-9CAB-A13D0AA82FA3}"/>
    </a:ext>
  </a:extLst>
</a:theme>
</file>

<file path=ppt/theme/theme5.xml><?xml version="1.0" encoding="utf-8"?>
<a:theme xmlns:a="http://schemas.openxmlformats.org/drawingml/2006/main" name="Title slide - gray - option 3">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isDOTPPTWide1920x1080-FINALREV.pptx" id="{F738037F-3B7C-4F75-8D20-B95DAA64657D}" vid="{9EF9F113-CD46-47D5-BB2F-10800715F8FA}"/>
    </a:ext>
  </a:extLst>
</a:theme>
</file>

<file path=ppt/theme/theme6.xml><?xml version="1.0" encoding="utf-8"?>
<a:theme xmlns:a="http://schemas.openxmlformats.org/drawingml/2006/main" name="Title slide - gray - option 4">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isDOTPPTWide1920x1080-FINALREV.pptx" id="{F738037F-3B7C-4F75-8D20-B95DAA64657D}" vid="{0F260569-0A77-4167-B70E-B8C7C6DA9E66}"/>
    </a:ext>
  </a:extLst>
</a:theme>
</file>

<file path=ppt/theme/theme7.xml><?xml version="1.0" encoding="utf-8"?>
<a:theme xmlns:a="http://schemas.openxmlformats.org/drawingml/2006/main" name="Widescreen gray">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isDOTPPTWide1920x1080-FINALREV.pptx" id="{F738037F-3B7C-4F75-8D20-B95DAA64657D}" vid="{935F1CE7-4BF3-4136-B869-262565EB7FC5}"/>
    </a:ext>
  </a:extLst>
</a:theme>
</file>

<file path=ppt/theme/theme8.xml><?xml version="1.0" encoding="utf-8"?>
<a:theme xmlns:a="http://schemas.openxmlformats.org/drawingml/2006/main" name="blank gray">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isDOTPPTWide1920x1080-FINALREV.pptx" id="{F738037F-3B7C-4F75-8D20-B95DAA64657D}" vid="{6F1E77A1-6520-4173-B1CD-08E6B77DD3D8}"/>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b2204f22ec054d2b8f06b5b6e15fafc8 xmlns="7d342aa1-059c-4e84-8b26-50d0fb93f078">
      <Terms xmlns="http://schemas.microsoft.com/office/infopath/2007/PartnerControls">
        <TermInfo xmlns="http://schemas.microsoft.com/office/infopath/2007/PartnerControls">
          <TermName xmlns="http://schemas.microsoft.com/office/infopath/2007/PartnerControls">Forms, TAMs and Documents</TermName>
          <TermId xmlns="http://schemas.microsoft.com/office/infopath/2007/PartnerControls">627cc5b7-e4be-4e64-a1b6-713fb58cd8c3</TermId>
        </TermInfo>
      </Terms>
    </b2204f22ec054d2b8f06b5b6e15fafc8>
    <Owner xmlns="7d342aa1-059c-4e84-8b26-50d0fb93f078">
      <UserInfo>
        <DisplayName>Little, Wanda L - DOT</DisplayName>
        <AccountId>540</AccountId>
        <AccountType/>
      </UserInfo>
    </Owner>
    <ccda7c41e9984a0494c5436c3276f9ec xmlns="077c9a81-7f24-4f5d-afa4-e4d444f2c472">Power Point|91c5ccfe-5412-4d60-ad95-adf113dd6163</ccda7c41e9984a0494c5436c3276f9ec>
    <TaxCatchAll xmlns="077c9a81-7f24-4f5d-afa4-e4d444f2c472">
      <Value>365</Value>
      <Value>308</Value>
    </TaxCatchAll>
    <AuthorName xmlns="7d342aa1-059c-4e84-8b26-50d0fb93f078">
      <UserInfo>
        <DisplayName>Little, Wanda L - DOT</DisplayName>
        <AccountId>540</AccountId>
        <AccountType/>
      </UserInfo>
    </AuthorName>
    <PublishingExpirationDate xmlns="http://schemas.microsoft.com/sharepoint/v3" xsi:nil="true"/>
    <Bureau xmlns="7d342aa1-059c-4e84-8b26-50d0fb93f078">Public Affairs</Bureau>
    <PublishingStartDate xmlns="http://schemas.microsoft.com/sharepoint/v3" xsi:nil="true"/>
    <Section xmlns="7d342aa1-059c-4e84-8b26-50d0fb93f078" xsi:nil="true"/>
    <WisDOTDivision xmlns="077c9a81-7f24-4f5d-afa4-e4d444f2c472">Exec</WisDOTDivision>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41990152A8FD44AADA441BD7500FE3B" ma:contentTypeVersion="28" ma:contentTypeDescription="Create a new document." ma:contentTypeScope="" ma:versionID="d29257676aadda113a5edef5b788ea75">
  <xsd:schema xmlns:xsd="http://www.w3.org/2001/XMLSchema" xmlns:xs="http://www.w3.org/2001/XMLSchema" xmlns:p="http://schemas.microsoft.com/office/2006/metadata/properties" xmlns:ns1="http://schemas.microsoft.com/sharepoint/v3" xmlns:ns2="7d342aa1-059c-4e84-8b26-50d0fb93f078" xmlns:ns3="077c9a81-7f24-4f5d-afa4-e4d444f2c472" targetNamespace="http://schemas.microsoft.com/office/2006/metadata/properties" ma:root="true" ma:fieldsID="0d2c575db60039889bb46ceab250b398" ns1:_="" ns2:_="" ns3:_="">
    <xsd:import namespace="http://schemas.microsoft.com/sharepoint/v3"/>
    <xsd:import namespace="7d342aa1-059c-4e84-8b26-50d0fb93f078"/>
    <xsd:import namespace="077c9a81-7f24-4f5d-afa4-e4d444f2c472"/>
    <xsd:element name="properties">
      <xsd:complexType>
        <xsd:sequence>
          <xsd:element name="documentManagement">
            <xsd:complexType>
              <xsd:all>
                <xsd:element ref="ns1:PublishingStartDate" minOccurs="0"/>
                <xsd:element ref="ns1:PublishingExpirationDate" minOccurs="0"/>
                <xsd:element ref="ns2:AuthorName"/>
                <xsd:element ref="ns2:Owner"/>
                <xsd:element ref="ns3:WisDOTDivision"/>
                <xsd:element ref="ns2:Bureau" minOccurs="0"/>
                <xsd:element ref="ns2:Section" minOccurs="0"/>
                <xsd:element ref="ns2:MediaServiceMetadata" minOccurs="0"/>
                <xsd:element ref="ns2:MediaServiceFastMetadata" minOccurs="0"/>
                <xsd:element ref="ns2:b2204f22ec054d2b8f06b5b6e15fafc8" minOccurs="0"/>
                <xsd:element ref="ns3:ccda7c41e9984a0494c5436c3276f9ec" minOccurs="0"/>
                <xsd:element ref="ns3:TaxCatchAll"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2" nillable="true" ma:displayName="Scheduling Start Date" ma:description="Scheduling Start Date is a site column created by the Publishing feature. It is used to specify the date and time on which this page will first appear to site visitors." ma:internalName="PublishingStartDate" ma:readOnly="false">
      <xsd:simpleType>
        <xsd:restriction base="dms:Unknown"/>
      </xsd:simpleType>
    </xsd:element>
    <xsd:element name="PublishingExpirationDate" ma:index="3" nillable="true" ma:displayName="Scheduling End Date" ma:description="Scheduling End Date is a site column created by the Publishing feature. It is used to specify the date and time on which this page will no longer appear to site visitors." ma:internalName="PublishingExpirationDate" ma:readOnly="fals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d342aa1-059c-4e84-8b26-50d0fb93f078" elementFormDefault="qualified">
    <xsd:import namespace="http://schemas.microsoft.com/office/2006/documentManagement/types"/>
    <xsd:import namespace="http://schemas.microsoft.com/office/infopath/2007/PartnerControls"/>
    <xsd:element name="AuthorName" ma:index="4" ma:displayName="Author Name" ma:list="UserInfo" ma:SharePointGroup="0" ma:internalName="AuthorName"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element name="Owner" ma:index="5" ma:displayName="Owner" ma:list="UserInfo" ma:SharePointGroup="0" ma:internalName="Own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element name="Bureau" ma:index="7" nillable="true" ma:displayName="Bureau" ma:format="Dropdown" ma:internalName="Bureau" ma:readOnly="false">
      <xsd:simpleType>
        <xsd:union memberTypes="dms:Text">
          <xsd:simpleType>
            <xsd:restriction base="dms:Choice">
              <xsd:enumeration value="Business Services (BBS)"/>
              <xsd:enumeration value="Financial Management (BFM)"/>
              <xsd:enumeration value="Information Technology Services (BITS)"/>
              <xsd:enumeration value="General Counsel"/>
              <xsd:enumeration value="Management and Budget"/>
              <xsd:enumeration value="Public Affairs"/>
              <xsd:enumeration value="Administrator's Office (AO)"/>
              <xsd:enumeration value="Driver services"/>
              <xsd:enumeration value="Field Services"/>
              <xsd:enumeration value="Vehicle Services"/>
              <xsd:enumeration value="Superintendent's Office"/>
              <xsd:enumeration value="Field Operations"/>
              <xsd:enumeration value="Support Services"/>
              <xsd:enumeration value="Transportation Safety"/>
              <xsd:enumeration value="Aeronautics"/>
              <xsd:enumeration value="Planning and Economic Development"/>
              <xsd:enumeration value="State Highway Programs"/>
              <xsd:enumeration value="Transit, Local Roads, Railroads and Harbors"/>
              <xsd:enumeration value="Highway Maintenance"/>
              <xsd:enumeration value="Project Development"/>
              <xsd:enumeration value="Structures"/>
              <xsd:enumeration value="Technical Services"/>
              <xsd:enumeration value="Traffic Operations"/>
              <xsd:enumeration value="OBOEC"/>
              <xsd:enumeration value="North Central Region"/>
              <xsd:enumeration value="Northeast Region"/>
              <xsd:enumeration value="Northwest Region"/>
              <xsd:enumeration value="Southeast Region"/>
              <xsd:enumeration value="Southwest Region"/>
            </xsd:restriction>
          </xsd:simpleType>
        </xsd:union>
      </xsd:simpleType>
    </xsd:element>
    <xsd:element name="Section" ma:index="8" nillable="true" ma:displayName="Section" ma:internalName="Section" ma:readOnly="false">
      <xsd:simpleType>
        <xsd:restriction base="dms:Text">
          <xsd:maxLength value="255"/>
        </xsd:restriction>
      </xsd:simpleType>
    </xsd:element>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element name="b2204f22ec054d2b8f06b5b6e15fafc8" ma:index="15" ma:taxonomy="true" ma:internalName="b2204f22ec054d2b8f06b5b6e15fafc8" ma:taxonomyFieldName="MyDOTNavigation" ma:displayName="MyDOT Navigation" ma:readOnly="false" ma:fieldId="{b2204f22-ec05-4d2b-8f06-b5b6e15fafc8}" ma:sspId="352c067e-633e-4f6a-86d3-fef86e6ec05c" ma:termSetId="132fe56b-f8a1-4e52-a3ee-de5bf3f9aa29" ma:anchorId="00000000-0000-0000-0000-000000000000" ma:open="false" ma:isKeyword="false">
      <xsd:complexType>
        <xsd:sequence>
          <xsd:element ref="pc:Terms" minOccurs="0" maxOccurs="1"/>
        </xsd:sequence>
      </xsd:complexType>
    </xsd:element>
    <xsd:element name="MediaServiceAutoTags" ma:index="22" nillable="true" ma:displayName="Tags" ma:internalName="MediaServiceAutoTags" ma:readOnly="true">
      <xsd:simpleType>
        <xsd:restriction base="dms:Text"/>
      </xsd:simpleType>
    </xsd:element>
    <xsd:element name="MediaServiceOCR" ma:index="23" nillable="true" ma:displayName="Extracted Text" ma:internalName="MediaServiceOCR" ma:readOnly="true">
      <xsd:simpleType>
        <xsd:restriction base="dms:Note">
          <xsd:maxLength value="255"/>
        </xsd:restriction>
      </xsd:simpleType>
    </xsd:element>
    <xsd:element name="MediaServiceGenerationTime" ma:index="24" nillable="true" ma:displayName="MediaServiceGenerationTime" ma:hidden="true" ma:internalName="MediaServiceGenerationTime" ma:readOnly="true">
      <xsd:simpleType>
        <xsd:restriction base="dms:Text"/>
      </xsd:simpleType>
    </xsd:element>
    <xsd:element name="MediaServiceEventHashCode" ma:index="25"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77c9a81-7f24-4f5d-afa4-e4d444f2c472" elementFormDefault="qualified">
    <xsd:import namespace="http://schemas.microsoft.com/office/2006/documentManagement/types"/>
    <xsd:import namespace="http://schemas.microsoft.com/office/infopath/2007/PartnerControls"/>
    <xsd:element name="WisDOTDivision" ma:index="6" ma:displayName="WisDOT Division" ma:description="WisDOT Divisions" ma:format="Dropdown" ma:internalName="WisDOTDivision" ma:readOnly="false">
      <xsd:simpleType>
        <xsd:restriction base="dms:Choice">
          <xsd:enumeration value="DBM"/>
          <xsd:enumeration value="Exec"/>
          <xsd:enumeration value="DMV"/>
          <xsd:enumeration value="DSP"/>
          <xsd:enumeration value="DTIM"/>
          <xsd:enumeration value="DTSD"/>
          <xsd:enumeration value="DPM-HR1"/>
        </xsd:restriction>
      </xsd:simpleType>
    </xsd:element>
    <xsd:element name="ccda7c41e9984a0494c5436c3276f9ec" ma:index="16" nillable="true" ma:displayName="MyDOTKeywords_0" ma:hidden="true" ma:internalName="ccda7c41e9984a0494c5436c3276f9ec" ma:readOnly="false">
      <xsd:simpleType>
        <xsd:restriction base="dms:Note"/>
      </xsd:simpleType>
    </xsd:element>
    <xsd:element name="TaxCatchAll" ma:index="21" nillable="true" ma:displayName="Taxonomy Catch All Column" ma:hidden="true" ma:list="{a1e9a1c2-3def-44b5-8760-b7578e2067bb}" ma:internalName="TaxCatchAll" ma:showField="CatchAllData" ma:web="077c9a81-7f24-4f5d-afa4-e4d444f2c47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7"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998C0E6-5184-45C1-BA84-4B4270C9ED43}">
  <ds:schemaRefs>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7d342aa1-059c-4e84-8b26-50d0fb93f078"/>
    <ds:schemaRef ds:uri="http://purl.org/dc/elements/1.1/"/>
    <ds:schemaRef ds:uri="http://schemas.microsoft.com/office/2006/metadata/properties"/>
    <ds:schemaRef ds:uri="077c9a81-7f24-4f5d-afa4-e4d444f2c472"/>
    <ds:schemaRef ds:uri="http://schemas.microsoft.com/sharepoint/v3"/>
    <ds:schemaRef ds:uri="http://purl.org/dc/terms/"/>
    <ds:schemaRef ds:uri="http://www.w3.org/XML/1998/namespace"/>
  </ds:schemaRefs>
</ds:datastoreItem>
</file>

<file path=customXml/itemProps2.xml><?xml version="1.0" encoding="utf-8"?>
<ds:datastoreItem xmlns:ds="http://schemas.openxmlformats.org/officeDocument/2006/customXml" ds:itemID="{01B04C44-2D50-429B-A09E-905FE0722DB3}">
  <ds:schemaRefs>
    <ds:schemaRef ds:uri="http://schemas.microsoft.com/sharepoint/v3/contenttype/forms"/>
  </ds:schemaRefs>
</ds:datastoreItem>
</file>

<file path=customXml/itemProps3.xml><?xml version="1.0" encoding="utf-8"?>
<ds:datastoreItem xmlns:ds="http://schemas.openxmlformats.org/officeDocument/2006/customXml" ds:itemID="{24424ADE-72B8-4F23-9254-69AD05BBBE9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d342aa1-059c-4e84-8b26-50d0fb93f078"/>
    <ds:schemaRef ds:uri="077c9a81-7f24-4f5d-afa4-e4d444f2c47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WisDOTPPTWide1920x1080-FINALREV</Template>
  <TotalTime>1152</TotalTime>
  <Words>7205</Words>
  <Application>Microsoft Office PowerPoint</Application>
  <PresentationFormat>Widescreen</PresentationFormat>
  <Paragraphs>960</Paragraphs>
  <Slides>71</Slides>
  <Notes>69</Notes>
  <HiddenSlides>0</HiddenSlides>
  <MMClips>0</MMClips>
  <ScaleCrop>false</ScaleCrop>
  <HeadingPairs>
    <vt:vector size="6" baseType="variant">
      <vt:variant>
        <vt:lpstr>Fonts Used</vt:lpstr>
      </vt:variant>
      <vt:variant>
        <vt:i4>5</vt:i4>
      </vt:variant>
      <vt:variant>
        <vt:lpstr>Theme</vt:lpstr>
      </vt:variant>
      <vt:variant>
        <vt:i4>8</vt:i4>
      </vt:variant>
      <vt:variant>
        <vt:lpstr>Slide Titles</vt:lpstr>
      </vt:variant>
      <vt:variant>
        <vt:i4>71</vt:i4>
      </vt:variant>
    </vt:vector>
  </HeadingPairs>
  <TitlesOfParts>
    <vt:vector size="84" baseType="lpstr">
      <vt:lpstr>Arial</vt:lpstr>
      <vt:lpstr>Arial Narrow</vt:lpstr>
      <vt:lpstr>Calibri</vt:lpstr>
      <vt:lpstr>Calibri Light</vt:lpstr>
      <vt:lpstr>Wingdings</vt:lpstr>
      <vt:lpstr>1_Title slide - blue - option 4</vt:lpstr>
      <vt:lpstr>blank blue</vt:lpstr>
      <vt:lpstr>Title slide - gray - option 1</vt:lpstr>
      <vt:lpstr>Title slide - gray - option 2</vt:lpstr>
      <vt:lpstr>Title slide - gray - option 3</vt:lpstr>
      <vt:lpstr>Title slide - gray - option 4</vt:lpstr>
      <vt:lpstr>Widescreen gray</vt:lpstr>
      <vt:lpstr>blank gray</vt:lpstr>
      <vt:lpstr>PowerPoint Presentation</vt:lpstr>
      <vt:lpstr>Agenda</vt:lpstr>
      <vt:lpstr>Objectives</vt:lpstr>
      <vt:lpstr>What is CPM Scheduling</vt:lpstr>
      <vt:lpstr>How to CPM Schedule</vt:lpstr>
      <vt:lpstr>Importance of CPM Scheduling</vt:lpstr>
      <vt:lpstr>Software Platform</vt:lpstr>
      <vt:lpstr>Project Introductions</vt:lpstr>
      <vt:lpstr>Advantages / Lessons Learned</vt:lpstr>
      <vt:lpstr>Advantages of CPM </vt:lpstr>
      <vt:lpstr>Lessons Learned of CPM</vt:lpstr>
      <vt:lpstr>CPM Schedule Benefits in Design</vt:lpstr>
      <vt:lpstr>When to Require a CPM Schedule</vt:lpstr>
      <vt:lpstr>Goals of  CPM Usage</vt:lpstr>
      <vt:lpstr>Schedule Goals</vt:lpstr>
      <vt:lpstr>Schedule Goals</vt:lpstr>
      <vt:lpstr>Schedule Goals</vt:lpstr>
      <vt:lpstr>Schedule Goals</vt:lpstr>
      <vt:lpstr>Elements to Review of a CPM Schedule</vt:lpstr>
      <vt:lpstr>Schedule Goals</vt:lpstr>
      <vt:lpstr>Schedule Review Preparation</vt:lpstr>
      <vt:lpstr>CPM Schedule Terms</vt:lpstr>
      <vt:lpstr>CPM Schedule Terms</vt:lpstr>
      <vt:lpstr>CPM Schedule Terms</vt:lpstr>
      <vt:lpstr>CPM Schedule Terms</vt:lpstr>
      <vt:lpstr>Plans and Specifications</vt:lpstr>
      <vt:lpstr>Plans and Specifications</vt:lpstr>
      <vt:lpstr>Plans and Specifications</vt:lpstr>
      <vt:lpstr>CPM Schedule Process Steps</vt:lpstr>
      <vt:lpstr>CPM Schedule Process Steps</vt:lpstr>
      <vt:lpstr>CPM Schedule Process Steps</vt:lpstr>
      <vt:lpstr>CPM Schedule Process Steps</vt:lpstr>
      <vt:lpstr>Weather</vt:lpstr>
      <vt:lpstr>Baseline Schedule Review</vt:lpstr>
      <vt:lpstr>Reviewing Baseline Schedule</vt:lpstr>
      <vt:lpstr>Reviewing Baseline Schedule</vt:lpstr>
      <vt:lpstr>Reviewing Baseline Schedule</vt:lpstr>
      <vt:lpstr>Who owns the float?</vt:lpstr>
      <vt:lpstr>Who owns the float?</vt:lpstr>
      <vt:lpstr>Properties of a Good Schedule</vt:lpstr>
      <vt:lpstr>Properties of a Good Schedule</vt:lpstr>
      <vt:lpstr>Common Schedule Shortcomings</vt:lpstr>
      <vt:lpstr>Design vs. Contractor Staging</vt:lpstr>
      <vt:lpstr>Baseline Acceptance / Approval</vt:lpstr>
      <vt:lpstr>Baseline Review Example</vt:lpstr>
      <vt:lpstr>Baseline Review Exercise</vt:lpstr>
      <vt:lpstr>Baseline Review Issues / Comments</vt:lpstr>
      <vt:lpstr>Monthly Update Schedule Review</vt:lpstr>
      <vt:lpstr>Reviewing Monthly Update</vt:lpstr>
      <vt:lpstr>Reviewing Monthly Update</vt:lpstr>
      <vt:lpstr>Reviewing Monthly Update</vt:lpstr>
      <vt:lpstr>Reviewing Monthly Update</vt:lpstr>
      <vt:lpstr>Reviewing Monthly Update</vt:lpstr>
      <vt:lpstr>Reviewing Monthly Update</vt:lpstr>
      <vt:lpstr>What-if Scenarios</vt:lpstr>
      <vt:lpstr>Project Issues</vt:lpstr>
      <vt:lpstr>Project Issues</vt:lpstr>
      <vt:lpstr>Update Acceptance / Revisions</vt:lpstr>
      <vt:lpstr>Update Review Example</vt:lpstr>
      <vt:lpstr>Update Review Exercise</vt:lpstr>
      <vt:lpstr>Update Review Issues / Comments</vt:lpstr>
      <vt:lpstr>Delays and Claims</vt:lpstr>
      <vt:lpstr>Delays and Claims</vt:lpstr>
      <vt:lpstr>Delays and Claims</vt:lpstr>
      <vt:lpstr>Delays and Claims</vt:lpstr>
      <vt:lpstr>Delays and Claims</vt:lpstr>
      <vt:lpstr>Delays and Claims</vt:lpstr>
      <vt:lpstr>Delays and Claims</vt:lpstr>
      <vt:lpstr>Claim Review Exercise</vt:lpstr>
      <vt:lpstr>Questions / Answers  </vt:lpstr>
      <vt:lpstr>Quiz</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Rothamer, Steve - DOT (DTSD Consultant)</dc:creator>
  <cp:lastModifiedBy>Rothamer, Steve - DOT (DTSD Consultant)</cp:lastModifiedBy>
  <cp:revision>65</cp:revision>
  <cp:lastPrinted>2023-01-24T15:51:46Z</cp:lastPrinted>
  <dcterms:created xsi:type="dcterms:W3CDTF">2022-11-09T20:17:16Z</dcterms:created>
  <dcterms:modified xsi:type="dcterms:W3CDTF">2023-01-26T12:49:20Z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0x010100541990152A8FD44AADA441BD7500FE3B</vt:lpwstr>
  </property>
  <property fmtid="{D5CDD505-2E9C-101B-9397-08002B2CF9AE}" pid="3" name="MyDOTNavigation">
    <vt:lpwstr>365;#Forms, TAMs and Documents|627cc5b7-e4be-4e64-a1b6-713fb58cd8c3</vt:lpwstr>
  </property>
  <property fmtid="{D5CDD505-2E9C-101B-9397-08002B2CF9AE}" pid="4" name="MyDOTKeywords">
    <vt:lpwstr>308;#Power Point|91c5ccfe-5412-4d60-ad95-adf113dd6163</vt:lpwstr>
  </property>
</Properties>
</file>